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2" r:id="rId1"/>
  </p:sldMasterIdLst>
  <p:notesMasterIdLst>
    <p:notesMasterId r:id="rId55"/>
  </p:notesMasterIdLst>
  <p:sldIdLst>
    <p:sldId id="256" r:id="rId2"/>
    <p:sldId id="259" r:id="rId3"/>
    <p:sldId id="260" r:id="rId4"/>
    <p:sldId id="261" r:id="rId5"/>
    <p:sldId id="268" r:id="rId6"/>
    <p:sldId id="269" r:id="rId7"/>
    <p:sldId id="275" r:id="rId8"/>
    <p:sldId id="276" r:id="rId9"/>
    <p:sldId id="277" r:id="rId10"/>
    <p:sldId id="300" r:id="rId11"/>
    <p:sldId id="267" r:id="rId12"/>
    <p:sldId id="282" r:id="rId13"/>
    <p:sldId id="262" r:id="rId14"/>
    <p:sldId id="266" r:id="rId15"/>
    <p:sldId id="263" r:id="rId16"/>
    <p:sldId id="264" r:id="rId17"/>
    <p:sldId id="265" r:id="rId18"/>
    <p:sldId id="274" r:id="rId19"/>
    <p:sldId id="278" r:id="rId20"/>
    <p:sldId id="295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296" r:id="rId36"/>
    <p:sldId id="315" r:id="rId37"/>
    <p:sldId id="316" r:id="rId38"/>
    <p:sldId id="317" r:id="rId39"/>
    <p:sldId id="320" r:id="rId40"/>
    <p:sldId id="334" r:id="rId41"/>
    <p:sldId id="335" r:id="rId42"/>
    <p:sldId id="336" r:id="rId43"/>
    <p:sldId id="333" r:id="rId44"/>
    <p:sldId id="323" r:id="rId45"/>
    <p:sldId id="328" r:id="rId46"/>
    <p:sldId id="321" r:id="rId47"/>
    <p:sldId id="322" r:id="rId48"/>
    <p:sldId id="324" r:id="rId49"/>
    <p:sldId id="325" r:id="rId50"/>
    <p:sldId id="326" r:id="rId51"/>
    <p:sldId id="330" r:id="rId52"/>
    <p:sldId id="331" r:id="rId53"/>
    <p:sldId id="332" r:id="rId54"/>
  </p:sldIdLst>
  <p:sldSz cx="12192000" cy="6858000"/>
  <p:notesSz cx="6858000" cy="9144000"/>
  <p:embeddedFontLst>
    <p:embeddedFont>
      <p:font typeface="Verdana" panose="020B0604030504040204" pitchFamily="34" charset="0"/>
      <p:regular r:id="rId56"/>
      <p:bold r:id="rId57"/>
      <p:italic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entury Gothic" panose="020B0502020202020204" pitchFamily="34" charset="0"/>
      <p:regular r:id="rId64"/>
      <p:bold r:id="rId65"/>
      <p:italic r:id="rId66"/>
      <p:boldItalic r:id="rId67"/>
    </p:embeddedFont>
    <p:embeddedFont>
      <p:font typeface="Garamond" panose="02020404030301010803" pitchFamily="18" charset="0"/>
      <p:regular r:id="rId68"/>
      <p:bold r:id="rId69"/>
      <p:italic r:id="rId70"/>
    </p:embeddedFont>
    <p:embeddedFont>
      <p:font typeface="Raleway" panose="020B060402020202020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71455" autoAdjust="0"/>
  </p:normalViewPr>
  <p:slideViewPr>
    <p:cSldViewPr snapToGrid="0">
      <p:cViewPr varScale="1">
        <p:scale>
          <a:sx n="52" d="100"/>
          <a:sy n="52" d="100"/>
        </p:scale>
        <p:origin x="145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ccb32ca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ccb32ca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8653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 Model represents shape of the data and business logic. It maintains the data of the application. Model objects retrieve and store model state in a database.</a:t>
            </a:r>
          </a:p>
          <a:p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Model is a data and business logic.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 View is a user interface. View display data using model to the user and also enables them to modify the data.</a:t>
            </a:r>
          </a:p>
          <a:p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View is a User Interface.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Controller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 Controller handles the user request. Typically, user interact with View, which in-turn raises appropriate URL request, this request will be handled by a controller. The controller renders the appropriate view with the model data as a response.</a:t>
            </a:r>
          </a:p>
          <a:p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Controller is a request handler.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939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56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1668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752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/>
          <p:nvPr/>
        </p:nvSpPr>
        <p:spPr>
          <a:xfrm flipH="1">
            <a:off x="7644118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3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3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3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3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3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" name="Google Shape;66;p13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67" name="Google Shape;67;p13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3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13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70" name="Google Shape;70;p13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3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Title and Content">
  <p:cSld name="34_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-2" y="0"/>
            <a:ext cx="12187200" cy="3993300"/>
          </a:xfrm>
          <a:prstGeom prst="rect">
            <a:avLst/>
          </a:prstGeom>
          <a:solidFill>
            <a:srgbClr val="192D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4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4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4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4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4"/>
          <p:cNvSpPr/>
          <p:nvPr/>
        </p:nvSpPr>
        <p:spPr>
          <a:xfrm flipH="1">
            <a:off x="7490449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4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4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4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4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4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956885" y="6409324"/>
            <a:ext cx="1746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23886F"/>
                </a:solidFill>
                <a:latin typeface="Raleway"/>
                <a:ea typeface="Raleway"/>
                <a:cs typeface="Raleway"/>
                <a:sym typeface="Raleway"/>
              </a:rPr>
              <a:t>Kupat Tahu </a:t>
            </a:r>
            <a:r>
              <a:rPr lang="en-US" sz="1050">
                <a:solidFill>
                  <a:srgbClr val="A5A5A5"/>
                </a:solidFill>
                <a:latin typeface="Raleway"/>
                <a:ea typeface="Raleway"/>
                <a:cs typeface="Raleway"/>
                <a:sym typeface="Raleway"/>
              </a:rPr>
              <a:t>Presentation</a:t>
            </a:r>
            <a:endParaRPr sz="1050">
              <a:solidFill>
                <a:srgbClr val="A5A5A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86" name="Google Shape;86;p14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87" name="Google Shape;87;p14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4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4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90" name="Google Shape;90;p14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4"/>
          <p:cNvSpPr>
            <a:spLocks noGrp="1"/>
          </p:cNvSpPr>
          <p:nvPr>
            <p:ph type="pic" idx="2"/>
          </p:nvPr>
        </p:nvSpPr>
        <p:spPr>
          <a:xfrm>
            <a:off x="8591195" y="1200790"/>
            <a:ext cx="2074800" cy="3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192D3A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192D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/>
          <p:nvPr/>
        </p:nvSpPr>
        <p:spPr>
          <a:xfrm flipH="1">
            <a:off x="7490449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" name="Google Shape;109;p15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110" name="Google Shape;110;p15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5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15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113" name="Google Shape;113;p15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5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15"/>
          <p:cNvGrpSpPr/>
          <p:nvPr/>
        </p:nvGrpSpPr>
        <p:grpSpPr>
          <a:xfrm flipH="1">
            <a:off x="1036727" y="1090208"/>
            <a:ext cx="93143" cy="590447"/>
            <a:chOff x="7711341" y="589735"/>
            <a:chExt cx="93143" cy="590447"/>
          </a:xfrm>
        </p:grpSpPr>
        <p:sp>
          <p:nvSpPr>
            <p:cNvPr id="116" name="Google Shape;116;p15"/>
            <p:cNvSpPr/>
            <p:nvPr/>
          </p:nvSpPr>
          <p:spPr>
            <a:xfrm>
              <a:off x="7711341" y="589735"/>
              <a:ext cx="93143" cy="93143"/>
            </a:xfrm>
            <a:custGeom>
              <a:avLst/>
              <a:gdLst/>
              <a:ahLst/>
              <a:cxnLst/>
              <a:rect l="0" t="0" r="0" b="0"/>
              <a:pathLst>
                <a:path w="1169" h="1169" extrusionOk="0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rgbClr val="175B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7711341" y="714061"/>
              <a:ext cx="93143" cy="93143"/>
            </a:xfrm>
            <a:custGeom>
              <a:avLst/>
              <a:gdLst/>
              <a:ahLst/>
              <a:cxnLst/>
              <a:rect l="0" t="0" r="0" b="0"/>
              <a:pathLst>
                <a:path w="1169" h="1169" extrusionOk="0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rgbClr val="23886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7711341" y="838387"/>
              <a:ext cx="93143" cy="93143"/>
            </a:xfrm>
            <a:custGeom>
              <a:avLst/>
              <a:gdLst/>
              <a:ahLst/>
              <a:cxnLst/>
              <a:rect l="0" t="0" r="0" b="0"/>
              <a:pathLst>
                <a:path w="1169" h="1169" extrusionOk="0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rgbClr val="78DCC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7711341" y="962713"/>
              <a:ext cx="93143" cy="93143"/>
            </a:xfrm>
            <a:custGeom>
              <a:avLst/>
              <a:gdLst/>
              <a:ahLst/>
              <a:cxnLst/>
              <a:rect l="0" t="0" r="0" b="0"/>
              <a:pathLst>
                <a:path w="1169" h="1169" extrusionOk="0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rgbClr val="A5E7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7711341" y="1087039"/>
              <a:ext cx="93143" cy="93143"/>
            </a:xfrm>
            <a:custGeom>
              <a:avLst/>
              <a:gdLst/>
              <a:ahLst/>
              <a:cxnLst/>
              <a:rect l="0" t="0" r="0" b="0"/>
              <a:pathLst>
                <a:path w="1169" h="1169" extrusionOk="0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rgbClr val="D1F3E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1134397" y="981788"/>
            <a:ext cx="1120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Title and Content">
  <p:cSld name="39_Title and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 flipH="1">
            <a:off x="6183905" y="0"/>
            <a:ext cx="6008095" cy="6858000"/>
          </a:xfrm>
          <a:custGeom>
            <a:avLst/>
            <a:gdLst/>
            <a:ahLst/>
            <a:cxnLst/>
            <a:rect l="0" t="0" r="0" b="0"/>
            <a:pathLst>
              <a:path w="6008095" h="6858000" extrusionOk="0">
                <a:moveTo>
                  <a:pt x="0" y="0"/>
                </a:moveTo>
                <a:lnTo>
                  <a:pt x="5486400" y="0"/>
                </a:lnTo>
                <a:lnTo>
                  <a:pt x="5486400" y="2910632"/>
                </a:lnTo>
                <a:lnTo>
                  <a:pt x="5504569" y="2925475"/>
                </a:lnTo>
                <a:cubicBezTo>
                  <a:pt x="6008095" y="3429001"/>
                  <a:pt x="6008095" y="3429001"/>
                  <a:pt x="6008095" y="3429001"/>
                </a:cubicBezTo>
                <a:cubicBezTo>
                  <a:pt x="5504569" y="3932527"/>
                  <a:pt x="5504569" y="3932527"/>
                  <a:pt x="5504569" y="3932527"/>
                </a:cubicBezTo>
                <a:lnTo>
                  <a:pt x="5486400" y="3947370"/>
                </a:lnTo>
                <a:lnTo>
                  <a:pt x="5486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92D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/>
          <p:nvPr/>
        </p:nvSpPr>
        <p:spPr>
          <a:xfrm flipH="1">
            <a:off x="7644118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6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6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175B4A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175B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>
            <a:spLocks noGrp="1"/>
          </p:cNvSpPr>
          <p:nvPr>
            <p:ph type="pic" idx="2"/>
          </p:nvPr>
        </p:nvSpPr>
        <p:spPr>
          <a:xfrm>
            <a:off x="8657220" y="1334377"/>
            <a:ext cx="1799400" cy="1799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581573" y="76200"/>
            <a:ext cx="1120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and Content">
  <p:cSld name="26_Title and Conten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7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7"/>
          <p:cNvSpPr/>
          <p:nvPr/>
        </p:nvSpPr>
        <p:spPr>
          <a:xfrm flipH="1">
            <a:off x="7490449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581573" y="76200"/>
            <a:ext cx="1120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0" y="1"/>
            <a:ext cx="1705510" cy="17055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1977028" y="1135987"/>
            <a:ext cx="617966" cy="617966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A5E7D7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2539255" y="570065"/>
            <a:ext cx="422938" cy="42293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1F3EA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2866511" y="1311026"/>
            <a:ext cx="680063" cy="680063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1958065" y="406092"/>
            <a:ext cx="327945" cy="327945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175B4A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1284927" y="1968947"/>
            <a:ext cx="841166" cy="841166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78DCC3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641601" y="1863888"/>
            <a:ext cx="422938" cy="42293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A5E7D7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 flipH="1">
            <a:off x="110770" y="15095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150397" y="22142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581573" y="76200"/>
            <a:ext cx="1120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and Content">
  <p:cSld name="23_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/>
          <p:nvPr/>
        </p:nvSpPr>
        <p:spPr>
          <a:xfrm flipH="1">
            <a:off x="7490449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9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9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9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9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9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9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9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175B4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9737328" y="6409324"/>
            <a:ext cx="1746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23886F"/>
                </a:solidFill>
                <a:latin typeface="Raleway"/>
                <a:ea typeface="Raleway"/>
                <a:cs typeface="Raleway"/>
                <a:sym typeface="Raleway"/>
              </a:rPr>
              <a:t>Kupat Tahu </a:t>
            </a:r>
            <a:r>
              <a:rPr lang="en-US" sz="1050">
                <a:solidFill>
                  <a:srgbClr val="A5A5A5"/>
                </a:solidFill>
                <a:latin typeface="Raleway"/>
                <a:ea typeface="Raleway"/>
                <a:cs typeface="Raleway"/>
                <a:sym typeface="Raleway"/>
              </a:rPr>
              <a:t>Presentation</a:t>
            </a:r>
            <a:endParaRPr sz="1050">
              <a:solidFill>
                <a:srgbClr val="A5A5A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80" name="Google Shape;180;p19"/>
          <p:cNvGrpSpPr/>
          <p:nvPr/>
        </p:nvGrpSpPr>
        <p:grpSpPr>
          <a:xfrm>
            <a:off x="11483368" y="6409384"/>
            <a:ext cx="224089" cy="221162"/>
            <a:chOff x="4328868" y="5502988"/>
            <a:chExt cx="500310" cy="493776"/>
          </a:xfrm>
        </p:grpSpPr>
        <p:sp>
          <p:nvSpPr>
            <p:cNvPr id="181" name="Google Shape;181;p19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9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19"/>
          <p:cNvGrpSpPr/>
          <p:nvPr/>
        </p:nvGrpSpPr>
        <p:grpSpPr>
          <a:xfrm flipH="1">
            <a:off x="11793202" y="6409384"/>
            <a:ext cx="224089" cy="221162"/>
            <a:chOff x="4328868" y="5502988"/>
            <a:chExt cx="500310" cy="493776"/>
          </a:xfrm>
        </p:grpSpPr>
        <p:sp>
          <p:nvSpPr>
            <p:cNvPr id="184" name="Google Shape;184;p19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9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9"/>
          <p:cNvSpPr/>
          <p:nvPr/>
        </p:nvSpPr>
        <p:spPr>
          <a:xfrm>
            <a:off x="0" y="0"/>
            <a:ext cx="4297200" cy="6858000"/>
          </a:xfrm>
          <a:prstGeom prst="rect">
            <a:avLst/>
          </a:prstGeom>
          <a:solidFill>
            <a:srgbClr val="175B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>
            <a:spLocks noGrp="1"/>
          </p:cNvSpPr>
          <p:nvPr>
            <p:ph type="pic" idx="2"/>
          </p:nvPr>
        </p:nvSpPr>
        <p:spPr>
          <a:xfrm>
            <a:off x="1148130" y="1334377"/>
            <a:ext cx="1799400" cy="1799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/>
          <p:nvPr/>
        </p:nvSpPr>
        <p:spPr>
          <a:xfrm>
            <a:off x="0" y="-1"/>
            <a:ext cx="12192000" cy="5034000"/>
          </a:xfrm>
          <a:prstGeom prst="rect">
            <a:avLst/>
          </a:prstGeom>
          <a:solidFill>
            <a:srgbClr val="713A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0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0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0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0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/>
          <p:nvPr/>
        </p:nvSpPr>
        <p:spPr>
          <a:xfrm flipH="1">
            <a:off x="7644118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0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0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0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0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0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0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23886F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2388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" name="Google Shape;203;p20"/>
          <p:cNvGrpSpPr/>
          <p:nvPr/>
        </p:nvGrpSpPr>
        <p:grpSpPr>
          <a:xfrm>
            <a:off x="11483368" y="6409384"/>
            <a:ext cx="224089" cy="221162"/>
            <a:chOff x="4328868" y="5502988"/>
            <a:chExt cx="500310" cy="493776"/>
          </a:xfrm>
        </p:grpSpPr>
        <p:sp>
          <p:nvSpPr>
            <p:cNvPr id="204" name="Google Shape;204;p20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0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20"/>
          <p:cNvGrpSpPr/>
          <p:nvPr/>
        </p:nvGrpSpPr>
        <p:grpSpPr>
          <a:xfrm flipH="1">
            <a:off x="11793202" y="6409384"/>
            <a:ext cx="224089" cy="221162"/>
            <a:chOff x="4328868" y="5502988"/>
            <a:chExt cx="500310" cy="493776"/>
          </a:xfrm>
        </p:grpSpPr>
        <p:sp>
          <p:nvSpPr>
            <p:cNvPr id="207" name="Google Shape;207;p20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0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Title and Content">
  <p:cSld name="36_Title and Conten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/>
          <p:nvPr/>
        </p:nvSpPr>
        <p:spPr>
          <a:xfrm>
            <a:off x="-2" y="-23360"/>
            <a:ext cx="12187200" cy="4118400"/>
          </a:xfrm>
          <a:prstGeom prst="rect">
            <a:avLst/>
          </a:prstGeom>
          <a:solidFill>
            <a:srgbClr val="192D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1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1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1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1"/>
          <p:cNvSpPr/>
          <p:nvPr/>
        </p:nvSpPr>
        <p:spPr>
          <a:xfrm flipH="1">
            <a:off x="7490449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1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1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1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1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1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1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956885" y="6409324"/>
            <a:ext cx="1746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23886F"/>
                </a:solidFill>
                <a:latin typeface="Raleway"/>
                <a:ea typeface="Raleway"/>
                <a:cs typeface="Raleway"/>
                <a:sym typeface="Raleway"/>
              </a:rPr>
              <a:t>Kupat Tahu </a:t>
            </a:r>
            <a:r>
              <a:rPr lang="en-US" sz="1050">
                <a:solidFill>
                  <a:srgbClr val="A5A5A5"/>
                </a:solidFill>
                <a:latin typeface="Raleway"/>
                <a:ea typeface="Raleway"/>
                <a:cs typeface="Raleway"/>
                <a:sym typeface="Raleway"/>
              </a:rPr>
              <a:t>Presentation</a:t>
            </a:r>
            <a:endParaRPr sz="1050">
              <a:solidFill>
                <a:srgbClr val="A5A5A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3" name="Google Shape;223;p21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224" name="Google Shape;224;p21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1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21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227" name="Google Shape;227;p21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1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21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23886F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2388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1"/>
          <p:cNvSpPr>
            <a:spLocks noGrp="1"/>
          </p:cNvSpPr>
          <p:nvPr>
            <p:ph type="pic" idx="2"/>
          </p:nvPr>
        </p:nvSpPr>
        <p:spPr>
          <a:xfrm>
            <a:off x="6502324" y="662473"/>
            <a:ext cx="27351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/>
          <p:nvPr/>
        </p:nvSpPr>
        <p:spPr>
          <a:xfrm flipH="1">
            <a:off x="10486490" y="1"/>
            <a:ext cx="1705510" cy="17055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2"/>
          <p:cNvSpPr/>
          <p:nvPr/>
        </p:nvSpPr>
        <p:spPr>
          <a:xfrm flipH="1">
            <a:off x="9597006" y="1135987"/>
            <a:ext cx="617966" cy="617966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A5E7D7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2"/>
          <p:cNvSpPr/>
          <p:nvPr/>
        </p:nvSpPr>
        <p:spPr>
          <a:xfrm flipH="1">
            <a:off x="9229807" y="570065"/>
            <a:ext cx="422938" cy="42293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1F3EA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2"/>
          <p:cNvSpPr/>
          <p:nvPr/>
        </p:nvSpPr>
        <p:spPr>
          <a:xfrm flipH="1">
            <a:off x="8645426" y="1311026"/>
            <a:ext cx="680063" cy="680063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2"/>
          <p:cNvSpPr/>
          <p:nvPr/>
        </p:nvSpPr>
        <p:spPr>
          <a:xfrm flipH="1">
            <a:off x="9905990" y="406092"/>
            <a:ext cx="327945" cy="327945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175B4A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2"/>
          <p:cNvSpPr/>
          <p:nvPr/>
        </p:nvSpPr>
        <p:spPr>
          <a:xfrm flipH="1">
            <a:off x="10065907" y="1968947"/>
            <a:ext cx="841166" cy="841166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78DCC3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2"/>
          <p:cNvSpPr/>
          <p:nvPr/>
        </p:nvSpPr>
        <p:spPr>
          <a:xfrm flipH="1">
            <a:off x="11127461" y="1863888"/>
            <a:ext cx="422938" cy="42293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A5E7D7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2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2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2"/>
          <p:cNvSpPr txBox="1">
            <a:spLocks noGrp="1"/>
          </p:cNvSpPr>
          <p:nvPr>
            <p:ph type="title"/>
          </p:nvPr>
        </p:nvSpPr>
        <p:spPr>
          <a:xfrm>
            <a:off x="581573" y="76200"/>
            <a:ext cx="1120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bg>
      <p:bgPr>
        <a:solidFill>
          <a:srgbClr val="23886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3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3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3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/>
          <p:nvPr/>
        </p:nvSpPr>
        <p:spPr>
          <a:xfrm flipH="1">
            <a:off x="7644118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3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3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3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3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5" name="Google Shape;255;p23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256" name="Google Shape;256;p23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3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23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259" name="Google Shape;259;p23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3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23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3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23886F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2388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/>
          <p:nvPr/>
        </p:nvSpPr>
        <p:spPr>
          <a:xfrm>
            <a:off x="0" y="-1"/>
            <a:ext cx="12192000" cy="4152000"/>
          </a:xfrm>
          <a:prstGeom prst="rect">
            <a:avLst/>
          </a:prstGeom>
          <a:solidFill>
            <a:srgbClr val="192D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4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4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4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4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4"/>
          <p:cNvSpPr/>
          <p:nvPr/>
        </p:nvSpPr>
        <p:spPr>
          <a:xfrm flipH="1">
            <a:off x="7644118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4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4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4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4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4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4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277" name="Google Shape;277;p24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4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24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280" name="Google Shape;280;p24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4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24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192D3A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192D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4"/>
          <p:cNvSpPr>
            <a:spLocks noGrp="1"/>
          </p:cNvSpPr>
          <p:nvPr>
            <p:ph type="pic" idx="2"/>
          </p:nvPr>
        </p:nvSpPr>
        <p:spPr>
          <a:xfrm>
            <a:off x="5265737" y="921256"/>
            <a:ext cx="1660500" cy="1659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>
            <a:spLocks noGrp="1"/>
          </p:cNvSpPr>
          <p:nvPr>
            <p:ph type="title"/>
          </p:nvPr>
        </p:nvSpPr>
        <p:spPr>
          <a:xfrm>
            <a:off x="1130270" y="953324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body" idx="1"/>
          </p:nvPr>
        </p:nvSpPr>
        <p:spPr>
          <a:xfrm>
            <a:off x="1130270" y="2171769"/>
            <a:ext cx="9603300" cy="3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09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291" name="Google Shape;291;p25" descr="RedHashing.emf"/>
          <p:cNvPicPr preferRelativeResize="0"/>
          <p:nvPr/>
        </p:nvPicPr>
        <p:blipFill rotWithShape="1">
          <a:blip r:embed="rId2">
            <a:alphaModFix/>
          </a:blip>
          <a:srcRect l="-118" r="15829" b="36435"/>
          <a:stretch/>
        </p:blipFill>
        <p:spPr>
          <a:xfrm>
            <a:off x="1125460" y="643464"/>
            <a:ext cx="9610349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emf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gif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3420894"/>
            <a:ext cx="6096000" cy="3437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0967" y="475933"/>
            <a:ext cx="2309300" cy="82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533" y="475933"/>
            <a:ext cx="3126000" cy="12783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716533" y="2780792"/>
            <a:ext cx="88729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altLang="es-ES" sz="4000" b="1" dirty="0">
                <a:solidFill>
                  <a:schemeClr val="dk1"/>
                </a:solidFill>
                <a:latin typeface="+mj-lt"/>
                <a:ea typeface="Raleway"/>
                <a:cs typeface="Raleway"/>
              </a:rPr>
              <a:t>Web </a:t>
            </a:r>
            <a:r>
              <a:rPr lang="es-MX" altLang="es-ES" sz="4000" b="1" dirty="0" err="1">
                <a:solidFill>
                  <a:schemeClr val="dk1"/>
                </a:solidFill>
                <a:latin typeface="+mj-lt"/>
                <a:ea typeface="Raleway"/>
                <a:cs typeface="Raleway"/>
              </a:rPr>
              <a:t>Product</a:t>
            </a:r>
            <a:r>
              <a:rPr lang="es-MX" altLang="es-ES" sz="4000" b="1" dirty="0">
                <a:solidFill>
                  <a:schemeClr val="dk1"/>
                </a:solidFill>
                <a:latin typeface="+mj-lt"/>
                <a:ea typeface="Raleway"/>
                <a:cs typeface="Raleway"/>
              </a:rPr>
              <a:t> </a:t>
            </a:r>
            <a:r>
              <a:rPr lang="es-MX" altLang="es-ES" sz="4000" b="1" dirty="0" err="1">
                <a:solidFill>
                  <a:schemeClr val="dk1"/>
                </a:solidFill>
                <a:latin typeface="+mj-lt"/>
                <a:ea typeface="Raleway"/>
                <a:cs typeface="Raleway"/>
              </a:rPr>
              <a:t>Development</a:t>
            </a:r>
            <a:r>
              <a:rPr lang="es-MX" altLang="es-ES" sz="4000" b="1" dirty="0">
                <a:solidFill>
                  <a:schemeClr val="dk1"/>
                </a:solidFill>
                <a:latin typeface="+mj-lt"/>
                <a:ea typeface="Raleway"/>
                <a:cs typeface="Raleway"/>
              </a:rPr>
              <a:t> Training</a:t>
            </a:r>
          </a:p>
          <a:p>
            <a:endParaRPr lang="es-MX" sz="16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910345" y="4096120"/>
            <a:ext cx="586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ts val="2250"/>
              </a:spcBef>
              <a:buClrTx/>
              <a:buFontTx/>
              <a:buNone/>
              <a:defRPr/>
            </a:pPr>
            <a:r>
              <a:rPr lang="es-MX" altLang="es-E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charset="0"/>
              </a:rPr>
              <a:t>Taller Desarrollo de productos </a:t>
            </a:r>
            <a:r>
              <a:rPr lang="es-MX" altLang="es-E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charset="0"/>
              </a:rPr>
              <a:t>con </a:t>
            </a:r>
            <a:r>
              <a:rPr lang="es-MX" altLang="es-E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charset="0"/>
              </a:rPr>
              <a:t>ASPNET MVC 5</a:t>
            </a:r>
          </a:p>
          <a:p>
            <a:endParaRPr lang="es-MX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37890" name="Picture 2" descr="http://www.tutorialsteacher.com/Content/images/mvc/request-handling-in-mv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612" y="1896291"/>
            <a:ext cx="10493848" cy="327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2914" y="4443265"/>
            <a:ext cx="3298307" cy="14551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06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ASP.NET MVC 5 -  Hola mundo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Iniciar Visual Studio</a:t>
            </a:r>
          </a:p>
          <a:p>
            <a:r>
              <a:rPr lang="es-MX" dirty="0" smtClean="0"/>
              <a:t>Crear proyecto MVC</a:t>
            </a:r>
          </a:p>
          <a:p>
            <a:r>
              <a:rPr lang="es-MX" dirty="0" smtClean="0"/>
              <a:t>Agregar controlador</a:t>
            </a:r>
          </a:p>
          <a:p>
            <a:r>
              <a:rPr lang="es-MX" dirty="0" smtClean="0"/>
              <a:t>Crear </a:t>
            </a:r>
            <a:r>
              <a:rPr lang="es-MX" dirty="0" err="1" smtClean="0"/>
              <a:t>Action</a:t>
            </a:r>
            <a:r>
              <a:rPr lang="es-MX" dirty="0" smtClean="0"/>
              <a:t> </a:t>
            </a:r>
            <a:r>
              <a:rPr lang="es-MX" dirty="0" err="1" smtClean="0"/>
              <a:t>Method</a:t>
            </a:r>
            <a:endParaRPr lang="es-MX" dirty="0" smtClean="0"/>
          </a:p>
          <a:p>
            <a:r>
              <a:rPr lang="es-MX" dirty="0" smtClean="0"/>
              <a:t>Crear un modelo </a:t>
            </a:r>
            <a:r>
              <a:rPr lang="es-MX" dirty="0" err="1" smtClean="0"/>
              <a:t>Customer</a:t>
            </a:r>
            <a:endParaRPr lang="es-MX" dirty="0" smtClean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034" y="1536633"/>
            <a:ext cx="3736266" cy="256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7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 de diseño de </a:t>
            </a:r>
            <a:r>
              <a:rPr lang="es-MX" dirty="0" smtClean="0"/>
              <a:t>ASP. NET MVC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lipse 6"/>
          <p:cNvSpPr/>
          <p:nvPr/>
        </p:nvSpPr>
        <p:spPr bwMode="auto">
          <a:xfrm>
            <a:off x="3025212" y="4210834"/>
            <a:ext cx="2089150" cy="136842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Model</a:t>
            </a:r>
            <a:endParaRPr lang="es-ES" altLang="es-MX"/>
          </a:p>
        </p:txBody>
      </p:sp>
      <p:sp>
        <p:nvSpPr>
          <p:cNvPr id="8" name="Elipse 7"/>
          <p:cNvSpPr/>
          <p:nvPr/>
        </p:nvSpPr>
        <p:spPr bwMode="auto">
          <a:xfrm>
            <a:off x="6554225" y="4210834"/>
            <a:ext cx="2087562" cy="136842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View</a:t>
            </a:r>
            <a:endParaRPr lang="es-ES" altLang="es-MX"/>
          </a:p>
        </p:txBody>
      </p:sp>
      <p:sp>
        <p:nvSpPr>
          <p:cNvPr id="9" name="Elipse 8"/>
          <p:cNvSpPr/>
          <p:nvPr/>
        </p:nvSpPr>
        <p:spPr bwMode="auto">
          <a:xfrm>
            <a:off x="4858775" y="1691472"/>
            <a:ext cx="2089150" cy="136842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Controller</a:t>
            </a:r>
            <a:endParaRPr lang="es-ES" altLang="es-MX"/>
          </a:p>
        </p:txBody>
      </p:sp>
      <p:sp>
        <p:nvSpPr>
          <p:cNvPr id="10" name="Flecha derecha 9"/>
          <p:cNvSpPr>
            <a:spLocks noChangeArrowheads="1"/>
          </p:cNvSpPr>
          <p:nvPr/>
        </p:nvSpPr>
        <p:spPr bwMode="auto">
          <a:xfrm>
            <a:off x="2593412" y="1978809"/>
            <a:ext cx="2016125" cy="792163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MX" altLang="es-ES" dirty="0"/>
              <a:t>/Home/</a:t>
            </a:r>
            <a:r>
              <a:rPr lang="es-MX" altLang="es-ES" dirty="0" err="1"/>
              <a:t>About</a:t>
            </a:r>
            <a:endParaRPr lang="es-ES" altLang="es-ES" dirty="0"/>
          </a:p>
        </p:txBody>
      </p:sp>
      <p:sp>
        <p:nvSpPr>
          <p:cNvPr id="11" name="Flecha derecha 10"/>
          <p:cNvSpPr/>
          <p:nvPr/>
        </p:nvSpPr>
        <p:spPr bwMode="auto">
          <a:xfrm rot="3541487">
            <a:off x="6516217" y="3412577"/>
            <a:ext cx="1008907" cy="483590"/>
          </a:xfrm>
          <a:prstGeom prst="rightArrow">
            <a:avLst>
              <a:gd name="adj1" fmla="val 50000"/>
              <a:gd name="adj2" fmla="val 52298"/>
            </a:avLst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ES" altLang="es-MX"/>
          </a:p>
        </p:txBody>
      </p:sp>
      <p:sp>
        <p:nvSpPr>
          <p:cNvPr id="12" name="Flecha derecha 11"/>
          <p:cNvSpPr/>
          <p:nvPr/>
        </p:nvSpPr>
        <p:spPr bwMode="auto">
          <a:xfrm rot="7256239">
            <a:off x="4354533" y="3393471"/>
            <a:ext cx="1008907" cy="483590"/>
          </a:xfrm>
          <a:prstGeom prst="rightArrow">
            <a:avLst>
              <a:gd name="adj1" fmla="val 50000"/>
              <a:gd name="adj2" fmla="val 52298"/>
            </a:avLst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ES" altLang="es-MX"/>
          </a:p>
        </p:txBody>
      </p:sp>
      <p:sp>
        <p:nvSpPr>
          <p:cNvPr id="13" name="Flecha derecha 12"/>
          <p:cNvSpPr/>
          <p:nvPr/>
        </p:nvSpPr>
        <p:spPr bwMode="auto">
          <a:xfrm rot="10800000">
            <a:off x="5339761" y="4653611"/>
            <a:ext cx="1008907" cy="483590"/>
          </a:xfrm>
          <a:prstGeom prst="rightArrow">
            <a:avLst>
              <a:gd name="adj1" fmla="val 50000"/>
              <a:gd name="adj2" fmla="val 52298"/>
            </a:avLst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ES" altLang="es-MX"/>
          </a:p>
        </p:txBody>
      </p:sp>
      <p:sp>
        <p:nvSpPr>
          <p:cNvPr id="14" name="Rectángulo 13"/>
          <p:cNvSpPr/>
          <p:nvPr/>
        </p:nvSpPr>
        <p:spPr bwMode="auto">
          <a:xfrm>
            <a:off x="7450009" y="1990760"/>
            <a:ext cx="2459103" cy="637320"/>
          </a:xfrm>
          <a:prstGeom prst="rect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Correr en la web</a:t>
            </a:r>
            <a:endParaRPr lang="es-ES" altLang="es-MX"/>
          </a:p>
        </p:txBody>
      </p:sp>
      <p:sp>
        <p:nvSpPr>
          <p:cNvPr id="15" name="Rectángulo 14"/>
          <p:cNvSpPr/>
          <p:nvPr/>
        </p:nvSpPr>
        <p:spPr bwMode="auto">
          <a:xfrm>
            <a:off x="7450010" y="2754154"/>
            <a:ext cx="2459103" cy="637320"/>
          </a:xfrm>
          <a:prstGeom prst="rect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Ejecutar ASP .NET</a:t>
            </a:r>
            <a:endParaRPr lang="es-ES" altLang="es-MX"/>
          </a:p>
        </p:txBody>
      </p:sp>
      <p:sp>
        <p:nvSpPr>
          <p:cNvPr id="16" name="Rectángulo 15"/>
          <p:cNvSpPr/>
          <p:nvPr/>
        </p:nvSpPr>
        <p:spPr bwMode="auto">
          <a:xfrm>
            <a:off x="7450011" y="3502002"/>
            <a:ext cx="2459103" cy="637320"/>
          </a:xfrm>
          <a:prstGeom prst="rect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Extensible</a:t>
            </a:r>
            <a:endParaRPr lang="es-ES" altLang="es-MX"/>
          </a:p>
        </p:txBody>
      </p:sp>
      <p:sp>
        <p:nvSpPr>
          <p:cNvPr id="17" name="Rectángulo 16"/>
          <p:cNvSpPr/>
          <p:nvPr/>
        </p:nvSpPr>
        <p:spPr bwMode="auto">
          <a:xfrm>
            <a:off x="7450011" y="4249850"/>
            <a:ext cx="2459103" cy="637320"/>
          </a:xfrm>
          <a:prstGeom prst="rect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Pruebas</a:t>
            </a:r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54533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Escenario de ejercicio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sz="3200" dirty="0" err="1" smtClean="0">
                <a:ea typeface="Arial Unicode MS" charset="0"/>
              </a:rPr>
              <a:t>LearningTracker</a:t>
            </a:r>
            <a:endParaRPr lang="es-MX" altLang="es-ES" sz="3200" dirty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sz="2400" dirty="0">
                <a:ea typeface="Arial Unicode MS" charset="0"/>
              </a:rPr>
              <a:t>Administración de cursos a </a:t>
            </a:r>
            <a:r>
              <a:rPr lang="es-MX" altLang="es-ES" sz="2400" dirty="0" smtClean="0">
                <a:ea typeface="Arial Unicode MS" charset="0"/>
              </a:rPr>
              <a:t>personal</a:t>
            </a:r>
            <a:endParaRPr lang="es-MX" altLang="es-ES" sz="2400" dirty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sz="2400" dirty="0">
                <a:ea typeface="Arial Unicode MS" charset="0"/>
              </a:rPr>
              <a:t>Asignación y seguimiento de cursos a personal</a:t>
            </a:r>
          </a:p>
          <a:p>
            <a:endParaRPr lang="es-MX" sz="3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Resultado de imagen para curs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846" y="3962390"/>
            <a:ext cx="4231151" cy="2416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20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esultado de imagen para software to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030" y="1729714"/>
            <a:ext cx="2523800" cy="18928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Herramientas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ángulo 8"/>
          <p:cNvSpPr>
            <a:spLocks noChangeArrowheads="1"/>
          </p:cNvSpPr>
          <p:nvPr/>
        </p:nvSpPr>
        <p:spPr bwMode="auto">
          <a:xfrm>
            <a:off x="1110900" y="4047663"/>
            <a:ext cx="8240917" cy="216261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MX" altLang="es-ES"/>
              <a:t>Middleware</a:t>
            </a:r>
            <a:endParaRPr lang="es-ES" altLang="es-ES"/>
          </a:p>
        </p:txBody>
      </p:sp>
      <p:sp>
        <p:nvSpPr>
          <p:cNvPr id="8" name="Rectángulo 7"/>
          <p:cNvSpPr/>
          <p:nvPr/>
        </p:nvSpPr>
        <p:spPr bwMode="auto">
          <a:xfrm>
            <a:off x="1107726" y="1804526"/>
            <a:ext cx="8244092" cy="21626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Presentation</a:t>
            </a:r>
            <a:endParaRPr lang="es-ES" altLang="es-MX"/>
          </a:p>
        </p:txBody>
      </p:sp>
      <p:pic>
        <p:nvPicPr>
          <p:cNvPr id="9" name="Picture 2" descr="Resultado de imagen para mvc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826" y="2110483"/>
            <a:ext cx="1663104" cy="133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264" y="2533883"/>
            <a:ext cx="943681" cy="90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526" y="4591198"/>
            <a:ext cx="2798750" cy="110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Resultado de imagen para sql serv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926" y="4558373"/>
            <a:ext cx="1471138" cy="120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639" y="4664365"/>
            <a:ext cx="1376052" cy="111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Resultado de imagen para jquer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14" y="2494793"/>
            <a:ext cx="769656" cy="81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750" y="3666273"/>
            <a:ext cx="2145709" cy="22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864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760" y="0"/>
            <a:ext cx="7674700" cy="6918859"/>
          </a:xfrm>
          <a:prstGeom prst="rect">
            <a:avLst/>
          </a:prstGeom>
        </p:spPr>
      </p:pic>
      <p:pic>
        <p:nvPicPr>
          <p:cNvPr id="5122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2" y="336000"/>
            <a:ext cx="3070606" cy="17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53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" descr="Resultado de imagen para uml cla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28" y="1436776"/>
            <a:ext cx="321945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8" y="975117"/>
            <a:ext cx="7993937" cy="580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2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Cómo quedará el proyecto?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0" y="1388040"/>
            <a:ext cx="7297449" cy="240530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097" y="1866563"/>
            <a:ext cx="6529284" cy="27945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885" y="3858229"/>
            <a:ext cx="7297449" cy="27956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46" name="Picture 2" descr="Resultado de imagen para may the source be with you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350" y="2403656"/>
            <a:ext cx="2685761" cy="203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50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61" y="4577869"/>
            <a:ext cx="1910574" cy="19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Estándar de nomenclatura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415500" y="1356867"/>
            <a:ext cx="5444874" cy="421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Controller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ModelName</a:t>
            </a:r>
            <a:r>
              <a:rPr lang="es-MX" altLang="es-ES" dirty="0" err="1" smtClean="0">
                <a:ea typeface="Arial Unicode MS" charset="0"/>
              </a:rPr>
              <a:t>Controller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ClienteController</a:t>
            </a:r>
            <a:endParaRPr lang="es-MX" altLang="es-ES" i="1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@{</a:t>
            </a:r>
            <a:r>
              <a:rPr lang="es-MX" altLang="es-ES" dirty="0" err="1" smtClean="0">
                <a:ea typeface="Arial Unicode MS" charset="0"/>
              </a:rPr>
              <a:t>Views</a:t>
            </a:r>
            <a:r>
              <a:rPr lang="es-MX" altLang="es-ES" dirty="0" smtClean="0">
                <a:ea typeface="Arial Unicode MS" charset="0"/>
              </a:rPr>
              <a:t>}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Action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_</a:t>
            </a:r>
            <a:r>
              <a:rPr lang="es-MX" altLang="es-ES" dirty="0" err="1" smtClean="0">
                <a:ea typeface="Arial Unicode MS" charset="0"/>
              </a:rPr>
              <a:t>Action</a:t>
            </a:r>
            <a:r>
              <a:rPr lang="es-MX" altLang="es-ES" dirty="0" smtClean="0">
                <a:ea typeface="Arial Unicode MS" charset="0"/>
              </a:rPr>
              <a:t> (</a:t>
            </a:r>
            <a:r>
              <a:rPr lang="es-MX" altLang="es-ES" dirty="0" err="1" smtClean="0">
                <a:ea typeface="Arial Unicode MS" charset="0"/>
              </a:rPr>
              <a:t>Partials</a:t>
            </a:r>
            <a:r>
              <a:rPr lang="es-MX" altLang="es-ES" dirty="0" smtClean="0">
                <a:ea typeface="Arial Unicode MS" charset="0"/>
              </a:rPr>
              <a:t>)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Model</a:t>
            </a:r>
            <a:r>
              <a:rPr lang="es-MX" altLang="es-ES" dirty="0" smtClean="0">
                <a:ea typeface="Arial Unicode MS" charset="0"/>
              </a:rPr>
              <a:t> View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Model</a:t>
            </a:r>
            <a:r>
              <a:rPr lang="es-MX" altLang="es-ES" dirty="0" err="1" smtClean="0">
                <a:ea typeface="Arial Unicode MS" charset="0"/>
              </a:rPr>
              <a:t>ViewModel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ClienteViewModel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endParaRPr lang="es-ES" altLang="es-ES" dirty="0">
              <a:ea typeface="Arial Unicode MS" charset="0"/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6477196" y="1621341"/>
            <a:ext cx="5444874" cy="421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Repositorios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EntityNameRepository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ClienteRepository</a:t>
            </a:r>
            <a:endParaRPr lang="es-MX" altLang="es-ES" i="1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Helpers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NameHelper</a:t>
            </a: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endParaRPr lang="es-ES" altLang="es-ES" dirty="0">
              <a:ea typeface="Arial Unicode MS" charset="0"/>
            </a:endParaRPr>
          </a:p>
        </p:txBody>
      </p:sp>
      <p:pic>
        <p:nvPicPr>
          <p:cNvPr id="15366" name="Picture 6" descr="Resultado de imagen para o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10" y="1688955"/>
            <a:ext cx="1363640" cy="85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6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Check</a:t>
            </a:r>
            <a:r>
              <a:rPr lang="es-MX" dirty="0" smtClean="0"/>
              <a:t> </a:t>
            </a:r>
            <a:r>
              <a:rPr lang="es-MX" dirty="0" err="1" smtClean="0"/>
              <a:t>list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Entidad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Repositorio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>
                <a:ea typeface="Arial Unicode MS" charset="0"/>
              </a:rPr>
              <a:t>Map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 smtClean="0">
                <a:ea typeface="Arial Unicode MS" charset="0"/>
              </a:rPr>
              <a:t>Configuration</a:t>
            </a: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Controlador y </a:t>
            </a:r>
            <a:r>
              <a:rPr lang="es-MX" altLang="es-ES" dirty="0" err="1" smtClean="0">
                <a:ea typeface="Arial Unicode MS" charset="0"/>
              </a:rPr>
              <a:t>Action</a:t>
            </a:r>
            <a:endParaRPr lang="es-MX" altLang="es-ES" dirty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Vistas necesarias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6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529" y="3827807"/>
            <a:ext cx="61912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5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Bienvenidos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7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885" y="1356867"/>
            <a:ext cx="5688012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30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Repositorios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Times New Roman" charset="0"/>
              <a:buNone/>
              <a:defRPr/>
            </a:pPr>
            <a:r>
              <a:rPr lang="es-ES" altLang="es-ES" dirty="0">
                <a:ea typeface="Arial Unicode MS" charset="0"/>
              </a:rPr>
              <a:t>Un repositorio “Representa todos los objetos de cierto tipo como un conjunto conceptual” - Eric </a:t>
            </a:r>
            <a:r>
              <a:rPr lang="es-ES" altLang="es-ES" dirty="0" smtClean="0">
                <a:ea typeface="Arial Unicode MS" charset="0"/>
              </a:rPr>
              <a:t>Evans</a:t>
            </a:r>
          </a:p>
          <a:p>
            <a:pPr>
              <a:buFont typeface="Times New Roman" charset="0"/>
              <a:buNone/>
              <a:defRPr/>
            </a:pPr>
            <a:endParaRPr lang="es-ES" altLang="es-ES" dirty="0">
              <a:ea typeface="Arial Unicode MS" charset="0"/>
            </a:endParaRPr>
          </a:p>
          <a:p>
            <a:pPr>
              <a:buFont typeface="Times New Roman" charset="0"/>
              <a:buNone/>
              <a:defRPr/>
            </a:pPr>
            <a:endParaRPr lang="es-ES" altLang="es-ES" dirty="0" smtClean="0">
              <a:ea typeface="Arial Unicode MS" charset="0"/>
            </a:endParaRPr>
          </a:p>
          <a:p>
            <a:pPr>
              <a:buFont typeface="Times New Roman" charset="0"/>
              <a:buNone/>
              <a:defRPr/>
            </a:pPr>
            <a:endParaRPr lang="es-ES" altLang="es-ES" dirty="0" smtClean="0">
              <a:ea typeface="Arial Unicode MS" charset="0"/>
            </a:endParaRPr>
          </a:p>
          <a:p>
            <a:pPr>
              <a:buFont typeface="Times New Roman" charset="0"/>
              <a:buNone/>
              <a:defRPr/>
            </a:pPr>
            <a:r>
              <a:rPr lang="es-ES" altLang="es-ES" b="1" dirty="0">
                <a:solidFill>
                  <a:srgbClr val="373545"/>
                </a:solidFill>
                <a:latin typeface="Garamond" panose="02020404030301010803" pitchFamily="18" charset="0"/>
              </a:rPr>
              <a:t>Normalmente debemos crear un </a:t>
            </a:r>
            <a:r>
              <a:rPr lang="es-ES" altLang="es-ES" b="1" dirty="0" err="1">
                <a:solidFill>
                  <a:srgbClr val="373545"/>
                </a:solidFill>
                <a:latin typeface="Garamond" panose="02020404030301010803" pitchFamily="18" charset="0"/>
              </a:rPr>
              <a:t>Repository</a:t>
            </a:r>
            <a:r>
              <a:rPr lang="es-ES" altLang="es-ES" b="1" dirty="0">
                <a:solidFill>
                  <a:srgbClr val="373545"/>
                </a:solidFill>
                <a:latin typeface="Garamond" panose="02020404030301010803" pitchFamily="18" charset="0"/>
              </a:rPr>
              <a:t> por cada “Entidad Raíz del</a:t>
            </a:r>
            <a:r>
              <a:rPr lang="es-ES" altLang="es-ES" dirty="0">
                <a:solidFill>
                  <a:srgbClr val="373545"/>
                </a:solidFill>
                <a:latin typeface="Garamond" panose="02020404030301010803" pitchFamily="18" charset="0"/>
              </a:rPr>
              <a:t/>
            </a:r>
            <a:br>
              <a:rPr lang="es-ES" altLang="es-ES" dirty="0">
                <a:solidFill>
                  <a:srgbClr val="373545"/>
                </a:solidFill>
                <a:latin typeface="Garamond" panose="02020404030301010803" pitchFamily="18" charset="0"/>
              </a:rPr>
            </a:br>
            <a:r>
              <a:rPr lang="es-ES" altLang="es-ES" b="1" dirty="0">
                <a:solidFill>
                  <a:srgbClr val="373545"/>
                </a:solidFill>
                <a:latin typeface="Garamond" panose="02020404030301010803" pitchFamily="18" charset="0"/>
              </a:rPr>
              <a:t>Dominio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34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Organización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Marcador de contenido 3"/>
          <p:cNvGraphicFramePr>
            <a:graphicFrameLocks/>
          </p:cNvGraphicFramePr>
          <p:nvPr/>
        </p:nvGraphicFramePr>
        <p:xfrm>
          <a:off x="415600" y="1596400"/>
          <a:ext cx="9892145" cy="4418016"/>
        </p:xfrm>
        <a:graphic>
          <a:graphicData uri="http://schemas.openxmlformats.org/drawingml/2006/table">
            <a:tbl>
              <a:tblPr/>
              <a:tblGrid>
                <a:gridCol w="2264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7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5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Directorio</a:t>
                      </a:r>
                      <a:endParaRPr kumimoji="0" lang="es-ES" altLang="es-ES_tradnl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Propósito</a:t>
                      </a:r>
                      <a:endParaRPr kumimoji="0" lang="es-ES" altLang="es-ES_tradnl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29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/Controllers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ponen las clases Controller para manejar las solicitudes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29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/Models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ponen las clases que representan el modelo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29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/Views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ponen las plantillas HTML para renderizar la salida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/Scripts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ponen los Scripts y las librerías .js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/fonts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Para las fuentes que se van a </a:t>
                      </a:r>
                      <a:r>
                        <a:rPr kumimoji="0" lang="es-MX" altLang="es-ES_tradn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menejar</a:t>
                      </a:r>
                      <a:endParaRPr kumimoji="0" lang="es-ES" altLang="es-ES_tradnl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129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/Content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ponen los css, imágenes y otro contenido que no es script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5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/App_Data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almacenan los archivos de datos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5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/App_Start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Contiene archivos de configuración</a:t>
                      </a:r>
                      <a:endParaRPr kumimoji="0" lang="es-ES" altLang="es-ES_tradnl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69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Controllers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53015" y="1546744"/>
            <a:ext cx="11360700" cy="4555200"/>
          </a:xfrm>
        </p:spPr>
        <p:txBody>
          <a:bodyPr/>
          <a:lstStyle/>
          <a:p>
            <a:r>
              <a:rPr lang="es-MX" dirty="0"/>
              <a:t>El controlador en la arquitectura MVC maneja cualquier solicitud de URL </a:t>
            </a:r>
            <a:r>
              <a:rPr lang="es-MX" dirty="0" smtClean="0"/>
              <a:t>entrante</a:t>
            </a:r>
          </a:p>
          <a:p>
            <a:r>
              <a:rPr lang="es-MX" dirty="0"/>
              <a:t>La clase de controlador contiene métodos públicos llamados métodos de acción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lipse 6"/>
          <p:cNvSpPr/>
          <p:nvPr/>
        </p:nvSpPr>
        <p:spPr bwMode="auto">
          <a:xfrm>
            <a:off x="2320510" y="3356339"/>
            <a:ext cx="1835258" cy="1348903"/>
          </a:xfrm>
          <a:prstGeom prst="ellipse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Routing</a:t>
            </a:r>
            <a:endParaRPr lang="es-ES" altLang="es-MX"/>
          </a:p>
        </p:txBody>
      </p:sp>
      <p:sp>
        <p:nvSpPr>
          <p:cNvPr id="8" name="Elipse 7"/>
          <p:cNvSpPr/>
          <p:nvPr/>
        </p:nvSpPr>
        <p:spPr bwMode="auto">
          <a:xfrm>
            <a:off x="2320509" y="5235107"/>
            <a:ext cx="1835259" cy="1102456"/>
          </a:xfrm>
          <a:prstGeom prst="ellipse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Action Filters</a:t>
            </a:r>
            <a:endParaRPr lang="es-ES" altLang="es-MX"/>
          </a:p>
        </p:txBody>
      </p:sp>
      <p:sp>
        <p:nvSpPr>
          <p:cNvPr id="9" name="Elipse 8"/>
          <p:cNvSpPr/>
          <p:nvPr/>
        </p:nvSpPr>
        <p:spPr bwMode="auto">
          <a:xfrm>
            <a:off x="4951850" y="4112766"/>
            <a:ext cx="1716721" cy="1504717"/>
          </a:xfrm>
          <a:prstGeom prst="ellipse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Controller Actions</a:t>
            </a:r>
            <a:endParaRPr lang="es-ES" altLang="es-MX"/>
          </a:p>
        </p:txBody>
      </p:sp>
      <p:sp>
        <p:nvSpPr>
          <p:cNvPr id="10" name="Elipse 9"/>
          <p:cNvSpPr/>
          <p:nvPr/>
        </p:nvSpPr>
        <p:spPr bwMode="auto">
          <a:xfrm>
            <a:off x="7248630" y="5268466"/>
            <a:ext cx="1951003" cy="1351154"/>
          </a:xfrm>
          <a:prstGeom prst="ellipse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Action Parameters</a:t>
            </a:r>
            <a:endParaRPr lang="es-ES" altLang="es-MX"/>
          </a:p>
        </p:txBody>
      </p:sp>
      <p:sp>
        <p:nvSpPr>
          <p:cNvPr id="11" name="Elipse 10"/>
          <p:cNvSpPr/>
          <p:nvPr/>
        </p:nvSpPr>
        <p:spPr bwMode="auto">
          <a:xfrm>
            <a:off x="7327425" y="3229617"/>
            <a:ext cx="1872208" cy="1475625"/>
          </a:xfrm>
          <a:prstGeom prst="ellipse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Action</a:t>
            </a:r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Results</a:t>
            </a:r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68964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Routing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350" y="1502689"/>
            <a:ext cx="7314585" cy="4714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16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Routing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a 7"/>
          <p:cNvGraphicFramePr>
            <a:graphicFrameLocks noGrp="1"/>
          </p:cNvGraphicFramePr>
          <p:nvPr/>
        </p:nvGraphicFramePr>
        <p:xfrm>
          <a:off x="581891" y="1717962"/>
          <a:ext cx="9933708" cy="4087090"/>
        </p:xfrm>
        <a:graphic>
          <a:graphicData uri="http://schemas.openxmlformats.org/drawingml/2006/table">
            <a:tbl>
              <a:tblPr/>
              <a:tblGrid>
                <a:gridCol w="5001491">
                  <a:extLst>
                    <a:ext uri="{9D8B030D-6E8A-4147-A177-3AD203B41FA5}">
                      <a16:colId xmlns:a16="http://schemas.microsoft.com/office/drawing/2014/main" val="2908640714"/>
                    </a:ext>
                  </a:extLst>
                </a:gridCol>
                <a:gridCol w="1967345">
                  <a:extLst>
                    <a:ext uri="{9D8B030D-6E8A-4147-A177-3AD203B41FA5}">
                      <a16:colId xmlns:a16="http://schemas.microsoft.com/office/drawing/2014/main" val="3067249269"/>
                    </a:ext>
                  </a:extLst>
                </a:gridCol>
                <a:gridCol w="1482436">
                  <a:extLst>
                    <a:ext uri="{9D8B030D-6E8A-4147-A177-3AD203B41FA5}">
                      <a16:colId xmlns:a16="http://schemas.microsoft.com/office/drawing/2014/main" val="2498651730"/>
                    </a:ext>
                  </a:extLst>
                </a:gridCol>
                <a:gridCol w="1482436">
                  <a:extLst>
                    <a:ext uri="{9D8B030D-6E8A-4147-A177-3AD203B41FA5}">
                      <a16:colId xmlns:a16="http://schemas.microsoft.com/office/drawing/2014/main" val="3501065101"/>
                    </a:ext>
                  </a:extLst>
                </a:gridCol>
              </a:tblGrid>
              <a:tr h="364918">
                <a:tc>
                  <a:txBody>
                    <a:bodyPr/>
                    <a:lstStyle/>
                    <a:p>
                      <a:pPr algn="l" fontAlgn="b"/>
                      <a:r>
                        <a:rPr lang="es-MX" b="0">
                          <a:solidFill>
                            <a:srgbClr val="FFFFFF"/>
                          </a:solidFill>
                          <a:effectLst/>
                        </a:rPr>
                        <a:t>URL</a:t>
                      </a:r>
                    </a:p>
                  </a:txBody>
                  <a:tcPr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b="0">
                          <a:solidFill>
                            <a:srgbClr val="FFFFFF"/>
                          </a:solidFill>
                          <a:effectLst/>
                        </a:rPr>
                        <a:t>Controller</a:t>
                      </a:r>
                    </a:p>
                  </a:txBody>
                  <a:tcPr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b="0">
                          <a:solidFill>
                            <a:srgbClr val="FFFFFF"/>
                          </a:solidFill>
                          <a:effectLst/>
                        </a:rPr>
                        <a:t>Action</a:t>
                      </a:r>
                    </a:p>
                  </a:txBody>
                  <a:tcPr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b="0">
                          <a:solidFill>
                            <a:srgbClr val="FFFFFF"/>
                          </a:solidFill>
                          <a:effectLst/>
                        </a:rPr>
                        <a:t>Id</a:t>
                      </a:r>
                    </a:p>
                  </a:txBody>
                  <a:tcPr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40915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http://localhost/home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HomeController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Index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null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480331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http://localhost/home/index/123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HomeController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Index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123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443164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http://localhost/home/about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HomeController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About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null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14566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http://localhost/home/contact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HomeController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Contact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null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905902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 dirty="0">
                          <a:solidFill>
                            <a:srgbClr val="414141"/>
                          </a:solidFill>
                          <a:effectLst/>
                        </a:rPr>
                        <a:t>http://localhost/student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StudentController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Index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null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66543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http://localhost/student/edit/123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StudentController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Edit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dirty="0">
                          <a:solidFill>
                            <a:srgbClr val="414141"/>
                          </a:solidFill>
                          <a:effectLst/>
                        </a:rPr>
                        <a:t>123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61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74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Actions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Método públicos en los </a:t>
            </a:r>
            <a:r>
              <a:rPr lang="es-MX" altLang="es-ES" dirty="0" err="1">
                <a:ea typeface="Arial Unicode MS" charset="0"/>
              </a:rPr>
              <a:t>Controllers</a:t>
            </a:r>
            <a:endParaRPr lang="es-MX" altLang="es-ES" dirty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No estáticos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Sin restricción de valores de retorno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744" y="2310047"/>
            <a:ext cx="5207866" cy="4003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1" y="3010874"/>
            <a:ext cx="42291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ipse 3"/>
          <p:cNvSpPr>
            <a:spLocks noChangeArrowheads="1"/>
          </p:cNvSpPr>
          <p:nvPr/>
        </p:nvSpPr>
        <p:spPr bwMode="auto">
          <a:xfrm>
            <a:off x="2490066" y="3507762"/>
            <a:ext cx="631825" cy="2889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ES"/>
          </a:p>
        </p:txBody>
      </p:sp>
      <p:sp>
        <p:nvSpPr>
          <p:cNvPr id="11" name="Elipse 7"/>
          <p:cNvSpPr>
            <a:spLocks noChangeArrowheads="1"/>
          </p:cNvSpPr>
          <p:nvPr/>
        </p:nvSpPr>
        <p:spPr bwMode="auto">
          <a:xfrm>
            <a:off x="2499591" y="4350724"/>
            <a:ext cx="633413" cy="287338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ES"/>
          </a:p>
        </p:txBody>
      </p:sp>
      <p:sp>
        <p:nvSpPr>
          <p:cNvPr id="12" name="Elipse 8"/>
          <p:cNvSpPr>
            <a:spLocks noChangeArrowheads="1"/>
          </p:cNvSpPr>
          <p:nvPr/>
        </p:nvSpPr>
        <p:spPr bwMode="auto">
          <a:xfrm>
            <a:off x="2529754" y="5463562"/>
            <a:ext cx="633412" cy="2889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ES"/>
          </a:p>
        </p:txBody>
      </p:sp>
      <p:pic>
        <p:nvPicPr>
          <p:cNvPr id="30722" name="Picture 2" descr="Resultado de imagen para acti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32" y="843433"/>
            <a:ext cx="2013084" cy="103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83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 smtClean="0">
                <a:ea typeface="Arial Unicode MS" charset="0"/>
              </a:rPr>
              <a:t>Action</a:t>
            </a:r>
            <a:r>
              <a:rPr lang="es-MX" altLang="es-ES" dirty="0" smtClean="0">
                <a:ea typeface="Arial Unicode MS" charset="0"/>
              </a:rPr>
              <a:t> </a:t>
            </a:r>
            <a:r>
              <a:rPr lang="es-MX" altLang="es-ES" dirty="0" err="1" smtClean="0">
                <a:ea typeface="Arial Unicode MS" charset="0"/>
              </a:rPr>
              <a:t>parameters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Los </a:t>
            </a:r>
            <a:r>
              <a:rPr lang="es-MX" dirty="0" err="1"/>
              <a:t>Action</a:t>
            </a:r>
            <a:r>
              <a:rPr lang="es-MX" dirty="0"/>
              <a:t> pueden aceptar variedad de parámetros</a:t>
            </a:r>
          </a:p>
          <a:p>
            <a:pPr lvl="1"/>
            <a:r>
              <a:rPr lang="es-MX" dirty="0"/>
              <a:t>Parámetros primitivos</a:t>
            </a:r>
          </a:p>
          <a:p>
            <a:pPr lvl="1"/>
            <a:r>
              <a:rPr lang="es-MX" dirty="0"/>
              <a:t>Parámetros complejos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897" y="2368835"/>
            <a:ext cx="5048253" cy="30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897" y="3024130"/>
            <a:ext cx="4048001" cy="28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949" y="5157776"/>
            <a:ext cx="1861109" cy="12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 smtClean="0">
                <a:ea typeface="Arial Unicode MS" charset="0"/>
              </a:rPr>
              <a:t>Action</a:t>
            </a:r>
            <a:r>
              <a:rPr lang="es-MX" altLang="es-ES" dirty="0" smtClean="0">
                <a:ea typeface="Arial Unicode MS" charset="0"/>
              </a:rPr>
              <a:t> </a:t>
            </a:r>
            <a:r>
              <a:rPr lang="es-MX" altLang="es-ES" dirty="0" err="1" smtClean="0">
                <a:ea typeface="Arial Unicode MS" charset="0"/>
              </a:rPr>
              <a:t>parameters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Model</a:t>
            </a:r>
            <a:r>
              <a:rPr lang="es-MX" dirty="0" smtClean="0"/>
              <a:t> </a:t>
            </a:r>
            <a:r>
              <a:rPr lang="es-MX" dirty="0" err="1"/>
              <a:t>Binder</a:t>
            </a:r>
            <a:endParaRPr lang="es-MX" dirty="0"/>
          </a:p>
          <a:p>
            <a:pPr lvl="1"/>
            <a:r>
              <a:rPr lang="es-MX" dirty="0" err="1"/>
              <a:t>Route</a:t>
            </a:r>
            <a:endParaRPr lang="es-MX" dirty="0"/>
          </a:p>
          <a:p>
            <a:pPr lvl="1"/>
            <a:r>
              <a:rPr lang="es-MX" dirty="0" err="1"/>
              <a:t>Form</a:t>
            </a:r>
            <a:r>
              <a:rPr lang="es-MX" dirty="0"/>
              <a:t>/data</a:t>
            </a:r>
          </a:p>
          <a:p>
            <a:pPr lvl="1"/>
            <a:r>
              <a:rPr lang="es-MX" dirty="0" err="1"/>
              <a:t>Query</a:t>
            </a:r>
            <a:r>
              <a:rPr lang="es-MX" dirty="0"/>
              <a:t> </a:t>
            </a:r>
            <a:r>
              <a:rPr lang="es-MX" dirty="0" err="1"/>
              <a:t>String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956" y="3329986"/>
            <a:ext cx="4640792" cy="352801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045" y="1099600"/>
            <a:ext cx="5749770" cy="2295617"/>
          </a:xfrm>
          <a:prstGeom prst="rect">
            <a:avLst/>
          </a:prstGeom>
        </p:spPr>
      </p:pic>
      <p:pic>
        <p:nvPicPr>
          <p:cNvPr id="35842" name="Picture 2" descr="Resultado de imagen para engranaje tecnolog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52" y="4715965"/>
            <a:ext cx="1984508" cy="176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9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Results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959" y="1536633"/>
            <a:ext cx="9293856" cy="498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 descr="Resultado de imagen para redir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552" y="347749"/>
            <a:ext cx="3203551" cy="100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93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Action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Selectors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82"/>
          <a:stretch>
            <a:fillRect/>
          </a:stretch>
        </p:blipFill>
        <p:spPr bwMode="auto">
          <a:xfrm>
            <a:off x="817417" y="1735101"/>
            <a:ext cx="7624965" cy="1132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558" y="3084449"/>
            <a:ext cx="7077075" cy="2790825"/>
          </a:xfrm>
          <a:prstGeom prst="rect">
            <a:avLst/>
          </a:prstGeom>
        </p:spPr>
      </p:pic>
      <p:pic>
        <p:nvPicPr>
          <p:cNvPr id="10" name="Picture 2" descr="Resultado de imagen para engranaje tecnolog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307" y="2471730"/>
            <a:ext cx="1984508" cy="176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13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sz="4000" dirty="0">
                <a:solidFill>
                  <a:srgbClr val="FFFFFF"/>
                </a:solidFill>
                <a:cs typeface="Arial" charset="0"/>
              </a:rPr>
              <a:t>¿</a:t>
            </a:r>
            <a:r>
              <a:rPr lang="es-MX" altLang="es-ES" sz="4000" dirty="0">
                <a:solidFill>
                  <a:schemeClr val="tx1"/>
                </a:solidFill>
                <a:cs typeface="Arial" charset="0"/>
              </a:rPr>
              <a:t>Qué necesitas saber</a:t>
            </a:r>
            <a:r>
              <a:rPr lang="es-MX" altLang="es-ES" sz="4000" dirty="0" smtClean="0">
                <a:solidFill>
                  <a:schemeClr val="tx1"/>
                </a:solidFill>
                <a:cs typeface="Arial" charset="0"/>
              </a:rPr>
              <a:t>?</a:t>
            </a:r>
            <a:r>
              <a:rPr lang="es-MX" altLang="es-ES" sz="40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s-MX" altLang="es-ES" sz="4000" dirty="0">
                <a:solidFill>
                  <a:schemeClr val="tx1"/>
                </a:solidFill>
                <a:cs typeface="Arial" charset="0"/>
              </a:rPr>
            </a:b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974788"/>
              </p:ext>
            </p:extLst>
          </p:nvPr>
        </p:nvGraphicFramePr>
        <p:xfrm>
          <a:off x="1468582" y="2369127"/>
          <a:ext cx="8231188" cy="2468563"/>
        </p:xfrm>
        <a:graphic>
          <a:graphicData uri="http://schemas.openxmlformats.org/drawingml/2006/table">
            <a:tbl>
              <a:tblPr/>
              <a:tblGrid>
                <a:gridCol w="4116388">
                  <a:extLst>
                    <a:ext uri="{9D8B030D-6E8A-4147-A177-3AD203B41FA5}">
                      <a16:colId xmlns:a16="http://schemas.microsoft.com/office/drawing/2014/main" val="1909105607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558756181"/>
                    </a:ext>
                  </a:extLst>
                </a:gridCol>
              </a:tblGrid>
              <a:tr h="395288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No Requerido</a:t>
                      </a:r>
                    </a:p>
                  </a:txBody>
                  <a:tcPr marL="90000" marR="90000" marT="46810" marB="46810" horzOverflow="overflow">
                    <a:lnL>
                      <a:noFill/>
                    </a:lnL>
                    <a:lnR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Requerido</a:t>
                      </a:r>
                    </a:p>
                  </a:txBody>
                  <a:tcPr marL="90000" marR="90000" marT="46810" marB="46810" horzOverflow="overflow">
                    <a:lnL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984096"/>
                  </a:ext>
                </a:extLst>
              </a:tr>
              <a:tr h="395288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Experiencia con ASP .NET</a:t>
                      </a:r>
                    </a:p>
                  </a:txBody>
                  <a:tcPr marL="90000" marR="90000" marT="46810" marB="46810" horzOverflow="overflow">
                    <a:lnL>
                      <a:noFill/>
                    </a:lnL>
                    <a:lnR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Conocimientos de Programación</a:t>
                      </a:r>
                    </a:p>
                  </a:txBody>
                  <a:tcPr marL="90000" marR="90000" marT="46810" marB="46810" horzOverflow="overflow">
                    <a:lnL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277764"/>
                  </a:ext>
                </a:extLst>
              </a:tr>
              <a:tr h="129857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s-MX" altLang="es-ES" sz="1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10" marB="46810" horzOverflow="overflow">
                    <a:lnL>
                      <a:noFill/>
                    </a:lnL>
                    <a:lnR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s-MX" altLang="es-E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Desarrollo Orientado a objetos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s-MX" altLang="es-E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Conocimiento de Desarrollo web</a:t>
                      </a:r>
                    </a:p>
                  </a:txBody>
                  <a:tcPr marL="90000" marR="90000" marT="46810" marB="46810" horzOverflow="overflow">
                    <a:lnL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023892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s-ES" alt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10" marB="46810" horzOverflow="overflow">
                    <a:lnL>
                      <a:noFill/>
                    </a:lnL>
                    <a:lnR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s-ES" alt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10" marB="46810" horzOverflow="overflow">
                    <a:lnL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986067"/>
                  </a:ext>
                </a:extLst>
              </a:tr>
            </a:tbl>
          </a:graphicData>
        </a:graphic>
      </p:graphicFrame>
      <p:pic>
        <p:nvPicPr>
          <p:cNvPr id="3074" name="Picture 2" descr="Resultado de imagen para kn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411" y="4008254"/>
            <a:ext cx="2083171" cy="188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14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Custom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Action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Filters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00200"/>
            <a:ext cx="8300041" cy="476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14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@{</a:t>
            </a:r>
            <a:r>
              <a:rPr lang="es-MX" altLang="es-ES" dirty="0" err="1">
                <a:ea typeface="Arial Unicode MS" charset="0"/>
              </a:rPr>
              <a:t>Views</a:t>
            </a:r>
            <a:r>
              <a:rPr lang="es-MX" altLang="es-ES" dirty="0">
                <a:ea typeface="Arial Unicode MS" charset="0"/>
              </a:rPr>
              <a:t>}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64" y="2058191"/>
            <a:ext cx="6337058" cy="4421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 descr="Resultado de imagen para internet p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9" y="1410843"/>
            <a:ext cx="3527459" cy="345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3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Razor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templates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75" y="1990659"/>
            <a:ext cx="9169833" cy="3066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094" y="4824176"/>
            <a:ext cx="5003854" cy="203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2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Layout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Razor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Times New Roman" charset="0"/>
              <a:buNone/>
              <a:defRPr/>
            </a:pPr>
            <a:r>
              <a:rPr lang="es-MX" altLang="es-ES" dirty="0">
                <a:ea typeface="Arial Unicode MS" charset="0"/>
              </a:rPr>
              <a:t>Métodos heredados para áreas específicas</a:t>
            </a:r>
          </a:p>
          <a:p>
            <a:pPr>
              <a:buFont typeface="Times New Roman" charset="0"/>
              <a:buNone/>
              <a:defRPr/>
            </a:pPr>
            <a:r>
              <a:rPr lang="es-MX" altLang="es-ES" dirty="0">
                <a:ea typeface="Arial Unicode MS" charset="0"/>
              </a:rPr>
              <a:t>	</a:t>
            </a:r>
            <a:r>
              <a:rPr lang="es-MX" altLang="es-ES" dirty="0" err="1">
                <a:ea typeface="Arial Unicode MS" charset="0"/>
              </a:rPr>
              <a:t>RenderBody</a:t>
            </a:r>
            <a:endParaRPr lang="es-MX" altLang="es-ES" dirty="0">
              <a:ea typeface="Arial Unicode MS" charset="0"/>
            </a:endParaRPr>
          </a:p>
          <a:p>
            <a:pPr>
              <a:buFont typeface="Times New Roman" charset="0"/>
              <a:buNone/>
              <a:defRPr/>
            </a:pPr>
            <a:r>
              <a:rPr lang="es-MX" altLang="es-ES" dirty="0">
                <a:ea typeface="Arial Unicode MS" charset="0"/>
              </a:rPr>
              <a:t>	</a:t>
            </a:r>
            <a:r>
              <a:rPr lang="es-MX" altLang="es-ES" dirty="0" err="1">
                <a:ea typeface="Arial Unicode MS" charset="0"/>
              </a:rPr>
              <a:t>RenderSection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3141663"/>
            <a:ext cx="8641339" cy="317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280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HTML </a:t>
            </a:r>
            <a:r>
              <a:rPr lang="es-MX" altLang="es-ES" dirty="0" err="1">
                <a:ea typeface="Arial Unicode MS" charset="0"/>
              </a:rPr>
              <a:t>Helpers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Crear inputs, links y </a:t>
            </a:r>
            <a:r>
              <a:rPr lang="es-MX" altLang="es-ES" dirty="0" err="1">
                <a:ea typeface="Arial Unicode MS" charset="0"/>
              </a:rPr>
              <a:t>forms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611438"/>
            <a:ext cx="8448056" cy="360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36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Validation</a:t>
            </a:r>
            <a:r>
              <a:rPr lang="es-MX" dirty="0"/>
              <a:t> in MVC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ASP.NET </a:t>
            </a:r>
            <a:r>
              <a:rPr lang="es-MX" dirty="0"/>
              <a:t>MVC utiliza los atributos de </a:t>
            </a:r>
            <a:r>
              <a:rPr lang="es-MX" dirty="0" err="1" smtClean="0"/>
              <a:t>DataAnnotations</a:t>
            </a:r>
            <a:r>
              <a:rPr lang="es-MX" dirty="0" smtClean="0"/>
              <a:t> </a:t>
            </a:r>
            <a:r>
              <a:rPr lang="es-MX" dirty="0"/>
              <a:t>para implementar validaciones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015428"/>
              </p:ext>
            </p:extLst>
          </p:nvPr>
        </p:nvGraphicFramePr>
        <p:xfrm>
          <a:off x="735773" y="2847729"/>
          <a:ext cx="9960042" cy="3369893"/>
        </p:xfrm>
        <a:graphic>
          <a:graphicData uri="http://schemas.openxmlformats.org/drawingml/2006/table">
            <a:tbl>
              <a:tblPr/>
              <a:tblGrid>
                <a:gridCol w="4980021">
                  <a:extLst>
                    <a:ext uri="{9D8B030D-6E8A-4147-A177-3AD203B41FA5}">
                      <a16:colId xmlns:a16="http://schemas.microsoft.com/office/drawing/2014/main" val="339227583"/>
                    </a:ext>
                  </a:extLst>
                </a:gridCol>
                <a:gridCol w="4980021">
                  <a:extLst>
                    <a:ext uri="{9D8B030D-6E8A-4147-A177-3AD203B41FA5}">
                      <a16:colId xmlns:a16="http://schemas.microsoft.com/office/drawing/2014/main" val="1378584502"/>
                    </a:ext>
                  </a:extLst>
                </a:gridCol>
              </a:tblGrid>
              <a:tr h="289586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dirty="0" err="1">
                          <a:solidFill>
                            <a:srgbClr val="FFFFFF"/>
                          </a:solidFill>
                          <a:effectLst/>
                        </a:rPr>
                        <a:t>Attribute</a:t>
                      </a:r>
                      <a:endParaRPr lang="es-MX" sz="2000" b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4665" marR="74665" marT="37332" marB="37332"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dirty="0" err="1" smtClean="0">
                          <a:solidFill>
                            <a:srgbClr val="FFFFFF"/>
                          </a:solidFill>
                          <a:effectLst/>
                        </a:rPr>
                        <a:t>Attibute</a:t>
                      </a:r>
                      <a:endParaRPr lang="es-MX" sz="2000" b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4665" marR="74665" marT="37332" marB="37332"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399811"/>
                  </a:ext>
                </a:extLst>
              </a:tr>
              <a:tr h="522193">
                <a:tc>
                  <a:txBody>
                    <a:bodyPr/>
                    <a:lstStyle/>
                    <a:p>
                      <a:pPr fontAlgn="t"/>
                      <a:r>
                        <a:rPr lang="es-MX" sz="2000" dirty="0" err="1">
                          <a:solidFill>
                            <a:srgbClr val="414141"/>
                          </a:solidFill>
                          <a:effectLst/>
                        </a:rPr>
                        <a:t>Required</a:t>
                      </a:r>
                      <a:endParaRPr lang="es-MX" sz="2000" dirty="0">
                        <a:solidFill>
                          <a:srgbClr val="414141"/>
                        </a:solidFill>
                        <a:effectLst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 dirty="0" err="1">
                          <a:solidFill>
                            <a:srgbClr val="414141"/>
                          </a:solidFill>
                          <a:effectLst/>
                        </a:rPr>
                        <a:t>CustomValidation</a:t>
                      </a:r>
                      <a:endParaRPr lang="es-MX" sz="2000" dirty="0">
                        <a:solidFill>
                          <a:srgbClr val="414141"/>
                        </a:solidFill>
                        <a:effectLst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969013"/>
                  </a:ext>
                </a:extLst>
              </a:tr>
              <a:tr h="289586">
                <a:tc>
                  <a:txBody>
                    <a:bodyPr/>
                    <a:lstStyle/>
                    <a:p>
                      <a:pPr fontAlgn="t"/>
                      <a:r>
                        <a:rPr lang="es-MX" sz="2000" dirty="0" err="1">
                          <a:solidFill>
                            <a:srgbClr val="414141"/>
                          </a:solidFill>
                          <a:effectLst/>
                        </a:rPr>
                        <a:t>StringLength</a:t>
                      </a:r>
                      <a:endParaRPr lang="es-MX" sz="2000" dirty="0">
                        <a:solidFill>
                          <a:srgbClr val="414141"/>
                        </a:solidFill>
                        <a:effectLst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EmailAddress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23293"/>
                  </a:ext>
                </a:extLst>
              </a:tr>
              <a:tr h="522193"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Range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FileExtension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404767"/>
                  </a:ext>
                </a:extLst>
              </a:tr>
              <a:tr h="522193"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RegularExpression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MaxLength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783905"/>
                  </a:ext>
                </a:extLst>
              </a:tr>
              <a:tr h="522193">
                <a:tc>
                  <a:txBody>
                    <a:bodyPr/>
                    <a:lstStyle/>
                    <a:p>
                      <a:pPr fontAlgn="t"/>
                      <a:r>
                        <a:rPr lang="es-MX" sz="2000" dirty="0" err="1">
                          <a:solidFill>
                            <a:srgbClr val="414141"/>
                          </a:solidFill>
                          <a:effectLst/>
                        </a:rPr>
                        <a:t>CreditCard</a:t>
                      </a:r>
                      <a:endParaRPr lang="es-MX" sz="2000" dirty="0">
                        <a:solidFill>
                          <a:srgbClr val="414141"/>
                        </a:solidFill>
                        <a:effectLst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MinLength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61155"/>
                  </a:ext>
                </a:extLst>
              </a:tr>
              <a:tr h="522193">
                <a:tc>
                  <a:txBody>
                    <a:bodyPr/>
                    <a:lstStyle/>
                    <a:p>
                      <a:r>
                        <a:rPr lang="es-MX" sz="2000" b="0" i="0" u="none" strike="noStrike" cap="none" dirty="0" err="1" smtClean="0">
                          <a:solidFill>
                            <a:srgbClr val="41414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Remote</a:t>
                      </a:r>
                      <a:endParaRPr lang="es-MX" sz="2000" b="0" i="0" u="none" strike="noStrike" cap="none" dirty="0">
                        <a:solidFill>
                          <a:srgbClr val="41414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 dirty="0" err="1">
                          <a:solidFill>
                            <a:srgbClr val="414141"/>
                          </a:solidFill>
                          <a:effectLst/>
                        </a:rPr>
                        <a:t>Phone</a:t>
                      </a:r>
                      <a:endParaRPr lang="es-MX" sz="2000" dirty="0">
                        <a:solidFill>
                          <a:srgbClr val="414141"/>
                        </a:solidFill>
                        <a:effectLst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34414"/>
                  </a:ext>
                </a:extLst>
              </a:tr>
            </a:tbl>
          </a:graphicData>
        </a:graphic>
      </p:graphicFrame>
      <p:pic>
        <p:nvPicPr>
          <p:cNvPr id="17410" name="Picture 2" descr="Resultado de imagen para VALIDACION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891" y="137490"/>
            <a:ext cx="2248742" cy="134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9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Custom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Helpers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Se puede escribir un método de extensión para crear un </a:t>
            </a:r>
            <a:r>
              <a:rPr lang="es-MX" altLang="es-ES" dirty="0" err="1">
                <a:ea typeface="Arial Unicode MS" charset="0"/>
              </a:rPr>
              <a:t>helper</a:t>
            </a:r>
            <a:r>
              <a:rPr lang="es-MX" altLang="es-ES" dirty="0">
                <a:ea typeface="Arial Unicode MS" charset="0"/>
              </a:rPr>
              <a:t> propio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2" y="2580000"/>
            <a:ext cx="8795012" cy="28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93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Partials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dirty="0" err="1">
                <a:ea typeface="Arial Unicode MS" charset="0"/>
              </a:rPr>
              <a:t>Renderiza</a:t>
            </a:r>
            <a:r>
              <a:rPr lang="es-MX" altLang="es-ES" dirty="0">
                <a:ea typeface="Arial Unicode MS" charset="0"/>
              </a:rPr>
              <a:t> porciones de una página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.</a:t>
            </a:r>
            <a:r>
              <a:rPr lang="es-MX" altLang="es-ES" dirty="0" err="1">
                <a:ea typeface="Arial Unicode MS" charset="0"/>
              </a:rPr>
              <a:t>cshtml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0" y="3218311"/>
            <a:ext cx="7714785" cy="325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2" descr="Resultado de imagen para redir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594" y="1420955"/>
            <a:ext cx="4344706" cy="194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7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Html.Action</a:t>
            </a:r>
            <a:r>
              <a:rPr lang="es-MX" altLang="es-ES" dirty="0">
                <a:ea typeface="Arial Unicode MS" charset="0"/>
              </a:rPr>
              <a:t> vs </a:t>
            </a:r>
            <a:r>
              <a:rPr lang="es-MX" altLang="es-ES" dirty="0" err="1">
                <a:ea typeface="Arial Unicode MS" charset="0"/>
              </a:rPr>
              <a:t>Html.Partial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dirty="0" err="1">
                <a:ea typeface="Arial Unicode MS" charset="0"/>
              </a:rPr>
              <a:t>Partial</a:t>
            </a:r>
            <a:endParaRPr lang="es-MX" altLang="es-ES" dirty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Para reutilizar </a:t>
            </a:r>
            <a:r>
              <a:rPr lang="es-MX" altLang="es-ES" dirty="0" err="1">
                <a:ea typeface="Arial Unicode MS" charset="0"/>
              </a:rPr>
              <a:t>Html</a:t>
            </a:r>
            <a:endParaRPr lang="es-MX" altLang="es-ES" dirty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>
                <a:ea typeface="Arial Unicode MS" charset="0"/>
              </a:rPr>
              <a:t>Action</a:t>
            </a:r>
            <a:endParaRPr lang="es-MX" altLang="es-ES" dirty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“Sub </a:t>
            </a:r>
            <a:r>
              <a:rPr lang="es-MX" altLang="es-ES" dirty="0" err="1">
                <a:ea typeface="Arial Unicode MS" charset="0"/>
              </a:rPr>
              <a:t>request</a:t>
            </a:r>
            <a:r>
              <a:rPr lang="es-MX" altLang="es-ES" dirty="0">
                <a:ea typeface="Arial Unicode MS" charset="0"/>
              </a:rPr>
              <a:t>”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Permite al </a:t>
            </a:r>
            <a:r>
              <a:rPr lang="es-MX" altLang="es-ES" dirty="0" err="1">
                <a:ea typeface="Arial Unicode MS" charset="0"/>
              </a:rPr>
              <a:t>controller</a:t>
            </a:r>
            <a:r>
              <a:rPr lang="es-MX" altLang="es-ES" dirty="0">
                <a:ea typeface="Arial Unicode MS" charset="0"/>
              </a:rPr>
              <a:t> construir un </a:t>
            </a:r>
            <a:r>
              <a:rPr lang="es-MX" altLang="es-ES" dirty="0" err="1">
                <a:ea typeface="Arial Unicode MS" charset="0"/>
              </a:rPr>
              <a:t>submodelo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508500"/>
            <a:ext cx="9000114" cy="1766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23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15700" y="1024089"/>
            <a:ext cx="11360700" cy="1122300"/>
          </a:xfrm>
        </p:spPr>
        <p:txBody>
          <a:bodyPr/>
          <a:lstStyle/>
          <a:p>
            <a:r>
              <a:rPr lang="es-MX" dirty="0" smtClean="0"/>
              <a:t>JavaScript, </a:t>
            </a:r>
            <a:r>
              <a:rPr lang="es-MX" dirty="0" err="1" smtClean="0"/>
              <a:t>Jquery</a:t>
            </a:r>
            <a:r>
              <a:rPr lang="es-MX" dirty="0" smtClean="0"/>
              <a:t> &amp; </a:t>
            </a:r>
            <a:r>
              <a:rPr lang="es-MX" dirty="0" err="1" smtClean="0"/>
              <a:t>Bootstrap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esultado de imagen para javascrip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25" y="2616163"/>
            <a:ext cx="2415915" cy="241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JQue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213" y="2616163"/>
            <a:ext cx="2130971" cy="213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876" y="2616163"/>
            <a:ext cx="2242939" cy="22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87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necesitas tener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Verdana" charset="0"/>
              <a:buChar char="•"/>
              <a:defRPr/>
            </a:pPr>
            <a:r>
              <a:rPr lang="es-MX" altLang="es-ES" dirty="0">
                <a:cs typeface="Arial" charset="0"/>
              </a:rPr>
              <a:t>2 cosas</a:t>
            </a:r>
          </a:p>
          <a:p>
            <a:pPr lvl="1">
              <a:buFont typeface="Verdana" charset="0"/>
              <a:buChar char="•"/>
              <a:defRPr/>
            </a:pPr>
            <a:r>
              <a:rPr lang="es-MX" altLang="es-ES" dirty="0">
                <a:cs typeface="Arial" charset="0"/>
              </a:rPr>
              <a:t>Visual Studio 2015</a:t>
            </a:r>
          </a:p>
          <a:p>
            <a:pPr lvl="1">
              <a:buFont typeface="Verdana" charset="0"/>
              <a:buChar char="•"/>
              <a:defRPr/>
            </a:pPr>
            <a:r>
              <a:rPr lang="es-MX" altLang="es-ES" dirty="0">
                <a:cs typeface="Arial" charset="0"/>
              </a:rPr>
              <a:t>Microsoft SQL Server 2012 o Superior con Management Studio.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Resultado de imagen para visual studio 20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04358"/>
            <a:ext cx="3934691" cy="221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sql server 20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318" y="3561138"/>
            <a:ext cx="3742796" cy="234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para requerimient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486" y="417827"/>
            <a:ext cx="2113300" cy="223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57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Javascript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392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Javascript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09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30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Simulacro desarrollo de producto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250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Simulacro desarrollo de un producto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desea crear una plataforma en el cual se permitan visualizar películas y series en línea.</a:t>
            </a:r>
          </a:p>
          <a:p>
            <a:r>
              <a:rPr lang="es-MX" dirty="0" smtClean="0"/>
              <a:t>Se desea tener pleno control administrativo del contenido que se ofrece en la plataforma.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022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90" name="Picture 2" descr="Resultado de imagen para product backlog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81" y="397831"/>
            <a:ext cx="10509876" cy="591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00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Arquitectura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923" y="1614234"/>
            <a:ext cx="4377903" cy="483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8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516" y="337197"/>
            <a:ext cx="8574868" cy="64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6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esultado de imagen para software to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030" y="1729714"/>
            <a:ext cx="2523800" cy="18928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Herramientas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ángulo 8"/>
          <p:cNvSpPr>
            <a:spLocks noChangeArrowheads="1"/>
          </p:cNvSpPr>
          <p:nvPr/>
        </p:nvSpPr>
        <p:spPr bwMode="auto">
          <a:xfrm>
            <a:off x="1110900" y="4047663"/>
            <a:ext cx="8240917" cy="216261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MX" altLang="es-ES"/>
              <a:t>Middleware</a:t>
            </a:r>
            <a:endParaRPr lang="es-ES" altLang="es-ES"/>
          </a:p>
        </p:txBody>
      </p:sp>
      <p:sp>
        <p:nvSpPr>
          <p:cNvPr id="8" name="Rectángulo 7"/>
          <p:cNvSpPr/>
          <p:nvPr/>
        </p:nvSpPr>
        <p:spPr bwMode="auto">
          <a:xfrm>
            <a:off x="1107726" y="1804526"/>
            <a:ext cx="8244092" cy="21626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Presentation</a:t>
            </a:r>
            <a:endParaRPr lang="es-ES" altLang="es-MX"/>
          </a:p>
        </p:txBody>
      </p:sp>
      <p:pic>
        <p:nvPicPr>
          <p:cNvPr id="9" name="Picture 2" descr="Resultado de imagen para mvc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826" y="2110483"/>
            <a:ext cx="1663104" cy="133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264" y="2533883"/>
            <a:ext cx="943681" cy="90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526" y="4591198"/>
            <a:ext cx="2798750" cy="110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Resultado de imagen para sql serv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926" y="4558373"/>
            <a:ext cx="1471138" cy="120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639" y="4664365"/>
            <a:ext cx="1376052" cy="111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Resultado de imagen para jquer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14" y="2494793"/>
            <a:ext cx="769656" cy="81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750" y="3666273"/>
            <a:ext cx="2145709" cy="22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81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61" y="4577869"/>
            <a:ext cx="1910574" cy="19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Estándar de nomenclatura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415500" y="1356867"/>
            <a:ext cx="5444874" cy="421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Controller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ModelName</a:t>
            </a:r>
            <a:r>
              <a:rPr lang="es-MX" altLang="es-ES" dirty="0" err="1" smtClean="0">
                <a:ea typeface="Arial Unicode MS" charset="0"/>
              </a:rPr>
              <a:t>Controller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ClienteController</a:t>
            </a:r>
            <a:endParaRPr lang="es-MX" altLang="es-ES" i="1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@{</a:t>
            </a:r>
            <a:r>
              <a:rPr lang="es-MX" altLang="es-ES" dirty="0" err="1" smtClean="0">
                <a:ea typeface="Arial Unicode MS" charset="0"/>
              </a:rPr>
              <a:t>Views</a:t>
            </a:r>
            <a:r>
              <a:rPr lang="es-MX" altLang="es-ES" dirty="0" smtClean="0">
                <a:ea typeface="Arial Unicode MS" charset="0"/>
              </a:rPr>
              <a:t>}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Action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_</a:t>
            </a:r>
            <a:r>
              <a:rPr lang="es-MX" altLang="es-ES" dirty="0" err="1" smtClean="0">
                <a:ea typeface="Arial Unicode MS" charset="0"/>
              </a:rPr>
              <a:t>Action</a:t>
            </a:r>
            <a:r>
              <a:rPr lang="es-MX" altLang="es-ES" dirty="0" smtClean="0">
                <a:ea typeface="Arial Unicode MS" charset="0"/>
              </a:rPr>
              <a:t> (</a:t>
            </a:r>
            <a:r>
              <a:rPr lang="es-MX" altLang="es-ES" dirty="0" err="1" smtClean="0">
                <a:ea typeface="Arial Unicode MS" charset="0"/>
              </a:rPr>
              <a:t>Partials</a:t>
            </a:r>
            <a:r>
              <a:rPr lang="es-MX" altLang="es-ES" dirty="0" smtClean="0">
                <a:ea typeface="Arial Unicode MS" charset="0"/>
              </a:rPr>
              <a:t>)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Model</a:t>
            </a:r>
            <a:r>
              <a:rPr lang="es-MX" altLang="es-ES" dirty="0" smtClean="0">
                <a:ea typeface="Arial Unicode MS" charset="0"/>
              </a:rPr>
              <a:t> View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Model</a:t>
            </a:r>
            <a:r>
              <a:rPr lang="es-MX" altLang="es-ES" dirty="0" err="1" smtClean="0">
                <a:ea typeface="Arial Unicode MS" charset="0"/>
              </a:rPr>
              <a:t>ViewModel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ClienteViewModel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endParaRPr lang="es-ES" altLang="es-ES" dirty="0">
              <a:ea typeface="Arial Unicode MS" charset="0"/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6477196" y="1621341"/>
            <a:ext cx="5444874" cy="421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Repositorios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EntityNameRepository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ClienteRepository</a:t>
            </a:r>
            <a:endParaRPr lang="es-MX" altLang="es-ES" i="1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Helpers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NameHelper</a:t>
            </a: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endParaRPr lang="es-ES" altLang="es-ES" dirty="0">
              <a:ea typeface="Arial Unicode MS" charset="0"/>
            </a:endParaRPr>
          </a:p>
        </p:txBody>
      </p:sp>
      <p:pic>
        <p:nvPicPr>
          <p:cNvPr id="15366" name="Picture 6" descr="Resultado de imagen para o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10" y="1688955"/>
            <a:ext cx="1363640" cy="85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87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ASP. NET MVC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ASP.NET es un marco para crear aplicaciones web.</a:t>
            </a:r>
          </a:p>
          <a:p>
            <a:r>
              <a:rPr lang="es-MX" dirty="0"/>
              <a:t>MVC es una </a:t>
            </a:r>
            <a:r>
              <a:rPr lang="es-MX" dirty="0" smtClean="0"/>
              <a:t>arquitectura </a:t>
            </a:r>
            <a:r>
              <a:rPr lang="es-MX" dirty="0"/>
              <a:t>para organizar y </a:t>
            </a:r>
            <a:r>
              <a:rPr lang="es-MX" dirty="0" smtClean="0"/>
              <a:t>ordenar </a:t>
            </a:r>
            <a:r>
              <a:rPr lang="es-MX" dirty="0"/>
              <a:t>nuestro código de una mejor manera</a:t>
            </a:r>
          </a:p>
          <a:p>
            <a:r>
              <a:rPr lang="es-MX" dirty="0" smtClean="0"/>
              <a:t>ASP.NET MVC es una implementación de está arquitectura.</a:t>
            </a:r>
          </a:p>
          <a:p>
            <a:r>
              <a:rPr lang="es-MX" dirty="0" smtClean="0"/>
              <a:t>En el pasado ASP. NET </a:t>
            </a:r>
            <a:r>
              <a:rPr lang="es-MX" dirty="0" err="1" smtClean="0"/>
              <a:t>WebForms</a:t>
            </a:r>
            <a:r>
              <a:rPr lang="es-MX" dirty="0" smtClean="0"/>
              <a:t> era tecnología más usada para el desarrollo de aplicaciones web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4" descr="Resultado de imagen para cerebro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06" y="230871"/>
            <a:ext cx="1741015" cy="130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www.codeproject.com/KB/aspnet/866143/lab_1.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357" y="5008750"/>
            <a:ext cx="3649316" cy="9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www.codeproject.com/KB/aspnet/866143/lab_1.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593" y="4431858"/>
            <a:ext cx="2924175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xplosión 2 7"/>
          <p:cNvSpPr/>
          <p:nvPr/>
        </p:nvSpPr>
        <p:spPr>
          <a:xfrm>
            <a:off x="3267453" y="5517770"/>
            <a:ext cx="3055986" cy="128591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rgbClr val="C00000"/>
                </a:solidFill>
              </a:rPr>
              <a:t>Problemas de rendimiento</a:t>
            </a:r>
            <a:endParaRPr lang="es-MX" b="1" dirty="0">
              <a:solidFill>
                <a:srgbClr val="C00000"/>
              </a:solidFill>
            </a:endParaRPr>
          </a:p>
        </p:txBody>
      </p:sp>
      <p:sp>
        <p:nvSpPr>
          <p:cNvPr id="11" name="Explosión 2 10"/>
          <p:cNvSpPr/>
          <p:nvPr/>
        </p:nvSpPr>
        <p:spPr>
          <a:xfrm>
            <a:off x="4968673" y="3884923"/>
            <a:ext cx="3055986" cy="128591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rgbClr val="C00000"/>
                </a:solidFill>
              </a:rPr>
              <a:t>Alto consumo de banda ancha</a:t>
            </a:r>
            <a:endParaRPr lang="es-MX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7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Check</a:t>
            </a:r>
            <a:r>
              <a:rPr lang="es-MX" dirty="0" smtClean="0"/>
              <a:t> </a:t>
            </a:r>
            <a:r>
              <a:rPr lang="es-MX" dirty="0" err="1" smtClean="0"/>
              <a:t>list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Entidad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Repositorio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>
                <a:ea typeface="Arial Unicode MS" charset="0"/>
              </a:rPr>
              <a:t>Map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 smtClean="0">
                <a:ea typeface="Arial Unicode MS" charset="0"/>
              </a:rPr>
              <a:t>Configuration</a:t>
            </a: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Controlador y </a:t>
            </a:r>
            <a:r>
              <a:rPr lang="es-MX" altLang="es-ES" dirty="0" err="1" smtClean="0">
                <a:ea typeface="Arial Unicode MS" charset="0"/>
              </a:rPr>
              <a:t>Action</a:t>
            </a:r>
            <a:endParaRPr lang="es-MX" altLang="es-ES" dirty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Vistas </a:t>
            </a:r>
            <a:r>
              <a:rPr lang="es-MX" altLang="es-ES" dirty="0" smtClean="0">
                <a:ea typeface="Arial Unicode MS" charset="0"/>
              </a:rPr>
              <a:t>necesarias &amp; validaciones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6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529" y="3827807"/>
            <a:ext cx="61912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57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Manos a </a:t>
            </a:r>
            <a:r>
              <a:rPr lang="es-MX" smtClean="0"/>
              <a:t>la obra!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esultado de imagen para a trabajar godine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228" y="2085445"/>
            <a:ext cx="5972175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45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Preguntas del </a:t>
            </a:r>
            <a:r>
              <a:rPr lang="es-MX" dirty="0" err="1" smtClean="0"/>
              <a:t>Daily</a:t>
            </a:r>
            <a:r>
              <a:rPr lang="es-MX" dirty="0" smtClean="0"/>
              <a:t> SCRUM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QUE TRABAJE?</a:t>
            </a:r>
          </a:p>
          <a:p>
            <a:pPr marL="76200" indent="0">
              <a:buNone/>
            </a:pPr>
            <a:endParaRPr lang="es-MX" dirty="0"/>
          </a:p>
          <a:p>
            <a:r>
              <a:rPr lang="es-MX" dirty="0"/>
              <a:t>EN QUE VOY A TRABAJAR? </a:t>
            </a:r>
          </a:p>
          <a:p>
            <a:endParaRPr lang="es-MX" dirty="0"/>
          </a:p>
          <a:p>
            <a:r>
              <a:rPr lang="es-MX" dirty="0"/>
              <a:t>PROBLEMAS?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11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007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ASP. NET MVC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 </a:t>
            </a:r>
            <a:r>
              <a:rPr lang="es-MX" dirty="0" smtClean="0"/>
              <a:t>solución: mover </a:t>
            </a:r>
            <a:r>
              <a:rPr lang="es-MX" dirty="0"/>
              <a:t>el código a una biblioteca de clases simple </a:t>
            </a:r>
            <a:r>
              <a:rPr lang="es-MX" dirty="0" smtClean="0"/>
              <a:t>y </a:t>
            </a:r>
            <a:r>
              <a:rPr lang="es-MX" dirty="0"/>
              <a:t>deshacerse de los controles del Servidor ASP.NET y escribir HTML simple.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https://i0.wp.com/www.codeproject.com/KB/aspnet/821275/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43" y="2643181"/>
            <a:ext cx="3714846" cy="409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659" y="2966885"/>
            <a:ext cx="1913794" cy="153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79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4" name="Picture 2" descr="Resultado de imagen para asp mvc histo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05" y="756876"/>
            <a:ext cx="10785889" cy="415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11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0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15" y="1099600"/>
            <a:ext cx="7429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sultado de imagen para htt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5" y="88907"/>
            <a:ext cx="2174875" cy="144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n relacionada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0" y="3939236"/>
            <a:ext cx="2152596" cy="215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4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75" y="34704"/>
            <a:ext cx="8540171" cy="6707618"/>
          </a:xfrm>
          <a:prstGeom prst="rect">
            <a:avLst/>
          </a:prstGeom>
        </p:spPr>
      </p:pic>
      <p:pic>
        <p:nvPicPr>
          <p:cNvPr id="11272" name="Picture 8" descr="Resultado de imagen para think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757" y="2794949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94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5072</TotalTime>
  <Words>863</Words>
  <Application>Microsoft Office PowerPoint</Application>
  <PresentationFormat>Panorámica</PresentationFormat>
  <Paragraphs>293</Paragraphs>
  <Slides>53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2" baseType="lpstr">
      <vt:lpstr>Verdana</vt:lpstr>
      <vt:lpstr>Times New Roman</vt:lpstr>
      <vt:lpstr>Calibri</vt:lpstr>
      <vt:lpstr>Century Gothic</vt:lpstr>
      <vt:lpstr>Arial Unicode MS</vt:lpstr>
      <vt:lpstr>Garamond</vt:lpstr>
      <vt:lpstr>Raleway</vt:lpstr>
      <vt:lpstr>Arial</vt:lpstr>
      <vt:lpstr>Simple Light</vt:lpstr>
      <vt:lpstr>Presentación de PowerPoint</vt:lpstr>
      <vt:lpstr>Bienvenidos</vt:lpstr>
      <vt:lpstr>¿Qué necesitas saber? </vt:lpstr>
      <vt:lpstr>¿Qué necesitas tener?</vt:lpstr>
      <vt:lpstr>ASP. NET MVC</vt:lpstr>
      <vt:lpstr>ASP. NET MVC</vt:lpstr>
      <vt:lpstr>Presentación de PowerPoint</vt:lpstr>
      <vt:lpstr>Presentación de PowerPoint</vt:lpstr>
      <vt:lpstr>Presentación de PowerPoint</vt:lpstr>
      <vt:lpstr>Presentación de PowerPoint</vt:lpstr>
      <vt:lpstr>ASP.NET MVC 5 -  Hola mundo</vt:lpstr>
      <vt:lpstr>Objetivos de diseño de ASP. NET MVC</vt:lpstr>
      <vt:lpstr>Escenario de ejercicio</vt:lpstr>
      <vt:lpstr>Herramientas</vt:lpstr>
      <vt:lpstr>Presentación de PowerPoint</vt:lpstr>
      <vt:lpstr>Presentación de PowerPoint</vt:lpstr>
      <vt:lpstr>Cómo quedará el proyecto?</vt:lpstr>
      <vt:lpstr>Estándar de nomenclatura</vt:lpstr>
      <vt:lpstr>Check list</vt:lpstr>
      <vt:lpstr>Repositorios</vt:lpstr>
      <vt:lpstr>Organización</vt:lpstr>
      <vt:lpstr>Controllers</vt:lpstr>
      <vt:lpstr>Routing</vt:lpstr>
      <vt:lpstr>Routing</vt:lpstr>
      <vt:lpstr>Actions</vt:lpstr>
      <vt:lpstr>Action parameters</vt:lpstr>
      <vt:lpstr>Action parameters</vt:lpstr>
      <vt:lpstr>Results</vt:lpstr>
      <vt:lpstr>Action Selectors</vt:lpstr>
      <vt:lpstr>Custom Action Filters</vt:lpstr>
      <vt:lpstr>@{Views}</vt:lpstr>
      <vt:lpstr>Razor templates</vt:lpstr>
      <vt:lpstr>Layout Razor</vt:lpstr>
      <vt:lpstr>HTML Helpers</vt:lpstr>
      <vt:lpstr>Data Validation in MVC</vt:lpstr>
      <vt:lpstr>Custom Helpers</vt:lpstr>
      <vt:lpstr>Partials</vt:lpstr>
      <vt:lpstr>Html.Action vs Html.Partial</vt:lpstr>
      <vt:lpstr>JavaScript, Jquery &amp; Bootstrap</vt:lpstr>
      <vt:lpstr>Javascript</vt:lpstr>
      <vt:lpstr>Javascript</vt:lpstr>
      <vt:lpstr>Presentación de PowerPoint</vt:lpstr>
      <vt:lpstr>Simulacro desarrollo de producto</vt:lpstr>
      <vt:lpstr>Simulacro desarrollo de un producto</vt:lpstr>
      <vt:lpstr>Presentación de PowerPoint</vt:lpstr>
      <vt:lpstr>Arquitectura</vt:lpstr>
      <vt:lpstr>Presentación de PowerPoint</vt:lpstr>
      <vt:lpstr>Herramientas</vt:lpstr>
      <vt:lpstr>Estándar de nomenclatura</vt:lpstr>
      <vt:lpstr>Check list</vt:lpstr>
      <vt:lpstr>Manos a la obra!</vt:lpstr>
      <vt:lpstr>Preguntas del Daily SCRUM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Hudy Chan</dc:creator>
  <cp:lastModifiedBy>Hudy .</cp:lastModifiedBy>
  <cp:revision>48</cp:revision>
  <dcterms:modified xsi:type="dcterms:W3CDTF">2018-08-03T17:42:10Z</dcterms:modified>
</cp:coreProperties>
</file>